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91" r:id="rId35"/>
    <p:sldId id="292" r:id="rId36"/>
    <p:sldId id="289" r:id="rId37"/>
    <p:sldId id="293" r:id="rId38"/>
    <p:sldId id="295" r:id="rId39"/>
    <p:sldId id="294" r:id="rId40"/>
    <p:sldId id="296" r:id="rId41"/>
    <p:sldId id="297" r:id="rId42"/>
    <p:sldId id="298" r:id="rId43"/>
    <p:sldId id="299" r:id="rId44"/>
    <p:sldId id="300" r:id="rId45"/>
    <p:sldId id="302" r:id="rId46"/>
    <p:sldId id="303" r:id="rId47"/>
    <p:sldId id="304" r:id="rId48"/>
    <p:sldId id="301"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14" autoAdjust="0"/>
  </p:normalViewPr>
  <p:slideViewPr>
    <p:cSldViewPr snapToGrid="0">
      <p:cViewPr varScale="1">
        <p:scale>
          <a:sx n="48" d="100"/>
          <a:sy n="48" d="100"/>
        </p:scale>
        <p:origin x="53" y="499"/>
      </p:cViewPr>
      <p:guideLst/>
    </p:cSldViewPr>
  </p:slideViewPr>
  <p:notesTextViewPr>
    <p:cViewPr>
      <p:scale>
        <a:sx n="1" d="1"/>
        <a:sy n="1" d="1"/>
      </p:scale>
      <p:origin x="0" y="-68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B27C3-018B-4EF1-9E01-2004104E299F}" type="datetimeFigureOut">
              <a:rPr lang="LID4096" smtClean="0"/>
              <a:t>11/18/2025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17B18-357E-410D-BB5B-6A337B3DCB8D}" type="slidenum">
              <a:rPr lang="LID4096" smtClean="0"/>
              <a:t>‹#›</a:t>
            </a:fld>
            <a:endParaRPr lang="LID4096"/>
          </a:p>
        </p:txBody>
      </p:sp>
    </p:spTree>
    <p:extLst>
      <p:ext uri="{BB962C8B-B14F-4D97-AF65-F5344CB8AC3E}">
        <p14:creationId xmlns:p14="http://schemas.microsoft.com/office/powerpoint/2010/main" val="2399742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Het begrip client/server beschrijft de relatie tussen twee computerprogramma’s, waarbij het ene programma (de client) een dienst vraagt aan een tweede programma (de server). Deze server verleent de gevraagde dienst aan de client.</a:t>
            </a:r>
          </a:p>
          <a:p>
            <a:endParaRPr lang="nl-BE" dirty="0"/>
          </a:p>
          <a:p>
            <a:r>
              <a:rPr lang="nl-BE" dirty="0"/>
              <a:t>Het concept van client/server verwerking wordt toegepast in netwerken. We spreken dan van een gedistribueerd computerproces: daarbij zijn de gegevens en programmatuur die nodig zijn voor het proces verspreid over meer dan één computer.</a:t>
            </a:r>
          </a:p>
          <a:p>
            <a:endParaRPr lang="nl-BE" dirty="0"/>
          </a:p>
          <a:p>
            <a:r>
              <a:rPr lang="nl-BE" dirty="0">
                <a:sym typeface="Wingdings" panose="05000000000000000000" pitchFamily="2" charset="2"/>
              </a:rPr>
              <a:t>D</a:t>
            </a:r>
            <a:r>
              <a:rPr lang="nl-BE" dirty="0"/>
              <a:t>it in tegenstelling tot een gecentraliseerd computerproces zoals bij een mainframe.</a:t>
            </a:r>
          </a:p>
          <a:p>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2</a:t>
            </a:fld>
            <a:endParaRPr lang="LID4096"/>
          </a:p>
        </p:txBody>
      </p:sp>
    </p:spTree>
    <p:extLst>
      <p:ext uri="{BB962C8B-B14F-4D97-AF65-F5344CB8AC3E}">
        <p14:creationId xmlns:p14="http://schemas.microsoft.com/office/powerpoint/2010/main" val="4186946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Meerdere servers kunnen samen één cluster of “server farm” vormen. De verschillende computers werken dan als één geheel: de gebruiker merkt niet op welke machine in de cluster zijn toepassing verwerkt wordt. Daardoor worden alle beschikbare bronnen optimaal benut. Vaak kunnen servers zelfs gebruik maken van elkaars verwerkingscapaciteit. Ook een geheel van redundante servers – dit wil zeggen: servers met dezelfde functie in het netwerk – wordt een cluster genoemd. Redundante servers verhogen de beschikbaarheid van gegevens en de betrouwbaarheid van het hele systeem.</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11</a:t>
            </a:fld>
            <a:endParaRPr lang="LID4096"/>
          </a:p>
        </p:txBody>
      </p:sp>
    </p:spTree>
    <p:extLst>
      <p:ext uri="{BB962C8B-B14F-4D97-AF65-F5344CB8AC3E}">
        <p14:creationId xmlns:p14="http://schemas.microsoft.com/office/powerpoint/2010/main" val="922926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Het installeren van een cluster van servers is niet eenvoudig en dus specialistenwerk. Hiervoor is een specifiek cluster-netwerkbesturingssysteem vereist en ook de toepassingen die erop draaien moeten geschikt zijn om met clustering overweg te kunnen.</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12</a:t>
            </a:fld>
            <a:endParaRPr lang="LID4096"/>
          </a:p>
        </p:txBody>
      </p:sp>
    </p:spTree>
    <p:extLst>
      <p:ext uri="{BB962C8B-B14F-4D97-AF65-F5344CB8AC3E}">
        <p14:creationId xmlns:p14="http://schemas.microsoft.com/office/powerpoint/2010/main" val="3218005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Het gegevensverkeer tussen servers en clients kan geautomatiseerd worden. Daarbij kunnen twee modellen gehanteerd worden: datadistributie en datacollectie.</a:t>
            </a:r>
          </a:p>
          <a:p>
            <a:endParaRPr lang="nl-BE" dirty="0"/>
          </a:p>
          <a:p>
            <a:r>
              <a:rPr lang="nl-BE" dirty="0"/>
              <a:t>Bij datadistributie worden vanuit een server gegevens verstuurd naar een of meer clients in het netwerk. Het gegevensverkeer verloopt enkel in de richting van die clients. Een concrete toepassing van datadistributie is de automatische installatie van software op clients vanuit een server of het verspreiden van automatische updates door een software-ontwikkelaar. </a:t>
            </a:r>
          </a:p>
          <a:p>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13</a:t>
            </a:fld>
            <a:endParaRPr lang="LID4096"/>
          </a:p>
        </p:txBody>
      </p:sp>
    </p:spTree>
    <p:extLst>
      <p:ext uri="{BB962C8B-B14F-4D97-AF65-F5344CB8AC3E}">
        <p14:creationId xmlns:p14="http://schemas.microsoft.com/office/powerpoint/2010/main" val="50761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Datacollectie is het verzamelen en verwerken van gegevens door een server. Het gegevensverkeer verloopt in de richting van de server. Datacollectie wordt veel gebruikt voor het verzamelen van meetgegevens van bijvoorbeeld luchtvervuiling of weerkundige gegevens vanuit geografisch verspreide meetpunten. Met een datacollectie-systeem kunnen veel gegevens vanuit de periferie snel centraal beschikbaar komen, wat voor de beleidsvoering van een bedrijf van groot belang kan zijn.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14</a:t>
            </a:fld>
            <a:endParaRPr lang="LID4096"/>
          </a:p>
        </p:txBody>
      </p:sp>
    </p:spTree>
    <p:extLst>
      <p:ext uri="{BB962C8B-B14F-4D97-AF65-F5344CB8AC3E}">
        <p14:creationId xmlns:p14="http://schemas.microsoft.com/office/powerpoint/2010/main" val="2029701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Bij datacollectie kan men naast manuele invoer ook gebruik maken van gegevens die via speciale invoerapparatuur worden ingelezen, zoals een barcodelezer. Meestal zullen bij datacollectie de verschillende bronnen relatief weinig gegevens invoeren, verdeeld over een lange tijdspanne. De verkeersdichtheid is met andere woorden laag. Om het kanaal zo economisch mogelijk te gebruiken vindt de overdracht vaak gebundeld plaats. Een aantal berichten wordt dan vooraf verzameld en in één keer verzonden. Dat heet bulkupdating. Tegenwoordig wordt bulkupdating voornamelijk nog toegepast voor back-ups.</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15</a:t>
            </a:fld>
            <a:endParaRPr lang="LID4096"/>
          </a:p>
        </p:txBody>
      </p:sp>
    </p:spTree>
    <p:extLst>
      <p:ext uri="{BB962C8B-B14F-4D97-AF65-F5344CB8AC3E}">
        <p14:creationId xmlns:p14="http://schemas.microsoft.com/office/powerpoint/2010/main" val="4215559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Een server is meer dan zomaar een krachtige computer. Hoewel in principe elke computer servertaken kan uitvoeren, onderscheidt een als server ontworpen computer zich van een werkstation op een aantal punten. </a:t>
            </a:r>
          </a:p>
          <a:p>
            <a:endParaRPr lang="nl-BE" dirty="0"/>
          </a:p>
          <a:p>
            <a:r>
              <a:rPr lang="nl-BE" dirty="0"/>
              <a:t>Zo zijn kwetsbare onderdelen redundant aanwezig, waardoor een defect onderdeel de server niet onmiddellijk stillegt. Bovendien zijn servers zo ontworpen dat de meest kwetsbare en aan slijtage onderhevige onderdelen zoals de voeding, ventilatoren of schijfstations erg snel kunnen worden vervangen, vaak zelfs zonder de behuizing volledig te moeten openen of de server stil te leggen. Daardoor blijft de downtime – de tijd dat een server niet beschikbaar is – tot een minimum beperkt. Downtime wordt uitgedrukt in procent. Een server die per jaar slechts 5 minuten onbeschikbaar is, krijgt een score van 99,999 % en dat is behoorlijk goed. Servers met een lagere beschikbaarheid dan 99 % zijn meer dan 80 uur per jaar buiten strijd en worden als erg onbetrouwbaar beschouwd.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23</a:t>
            </a:fld>
            <a:endParaRPr lang="LID4096"/>
          </a:p>
        </p:txBody>
      </p:sp>
    </p:spTree>
    <p:extLst>
      <p:ext uri="{BB962C8B-B14F-4D97-AF65-F5344CB8AC3E}">
        <p14:creationId xmlns:p14="http://schemas.microsoft.com/office/powerpoint/2010/main" val="1151645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Servers zijn uitgerust met bijzonder krachtige processoren, soms zelfs meerdere per toestel, die speciaal voor servers ontwikkeld zijn. Dit soort processoren beschikken bovendien over veel grotere cachegeheugens.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26</a:t>
            </a:fld>
            <a:endParaRPr lang="LID4096"/>
          </a:p>
        </p:txBody>
      </p:sp>
    </p:spTree>
    <p:extLst>
      <p:ext uri="{BB962C8B-B14F-4D97-AF65-F5344CB8AC3E}">
        <p14:creationId xmlns:p14="http://schemas.microsoft.com/office/powerpoint/2010/main" val="3643045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Servers hebben eveneens vaak nood aan een grote opslagcapaciteit en snelle schijf-toegang. Dankzij de RAID-technologie kunnen meerdere schijven aan elkaar worden gekoppeld, wat niet alleen resulteert in een meer flexibel gebruik van de opslagcapaciteit, maar ook in snellere schijftoegang en een veel hogere betrouwbaarheid.</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27</a:t>
            </a:fld>
            <a:endParaRPr lang="LID4096"/>
          </a:p>
        </p:txBody>
      </p:sp>
    </p:spTree>
    <p:extLst>
      <p:ext uri="{BB962C8B-B14F-4D97-AF65-F5344CB8AC3E}">
        <p14:creationId xmlns:p14="http://schemas.microsoft.com/office/powerpoint/2010/main" val="1900890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Het geheugen van servers is heel wat uitgebreider dan die van gewone computers. Bovendien zijn de geheugenmodules van servers meestal anders opgebouwd dan doorsnee werkgeheugen. Per rij van 64 bits beschikt zo’n geheugen immers over een extra rijtje van 8 bits voor foutcontrole. Dat soort geheugen wordt ECC-geheugen (error correction code) genoemd en zorgt ervoor dat processen minder snel vastlopen.</a:t>
            </a:r>
          </a:p>
          <a:p>
            <a:endParaRPr lang="nl-BE" dirty="0"/>
          </a:p>
          <a:p>
            <a:r>
              <a:rPr lang="nl-BE" dirty="0"/>
              <a:t>Een andere manier om geheugenfouten in servers te beperken, is mirroring. Hierbij worden dezelfde gegevens naar twee verschillende geheugenbanken geschreven. Loopt er met één geheugenbank iets mis, dan kan de processor nog steeds ongestoord verder werken met de gegevens zich in de andere geheugenbank bevinden.</a:t>
            </a:r>
          </a:p>
          <a:p>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28</a:t>
            </a:fld>
            <a:endParaRPr lang="LID4096"/>
          </a:p>
        </p:txBody>
      </p:sp>
    </p:spTree>
    <p:extLst>
      <p:ext uri="{BB962C8B-B14F-4D97-AF65-F5344CB8AC3E}">
        <p14:creationId xmlns:p14="http://schemas.microsoft.com/office/powerpoint/2010/main" val="2195441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Voor kleinere computernetwerken bestaan er tower server cases. Die lijken erg op tower cases voor gewone desktopcomputers, maar hebben iets grotere afmetingen om een groter moederbord en/of meerdere schijven te herbergen.</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29</a:t>
            </a:fld>
            <a:endParaRPr lang="LID4096"/>
          </a:p>
        </p:txBody>
      </p:sp>
    </p:spTree>
    <p:extLst>
      <p:ext uri="{BB962C8B-B14F-4D97-AF65-F5344CB8AC3E}">
        <p14:creationId xmlns:p14="http://schemas.microsoft.com/office/powerpoint/2010/main" val="2758784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Wanneer</a:t>
            </a:r>
            <a:r>
              <a:rPr lang="en-US" dirty="0"/>
              <a:t> we </a:t>
            </a:r>
            <a:r>
              <a:rPr lang="en-US" dirty="0" err="1"/>
              <a:t>werken</a:t>
            </a:r>
            <a:r>
              <a:rPr lang="en-US" dirty="0"/>
              <a:t> met servers </a:t>
            </a:r>
            <a:r>
              <a:rPr lang="en-US" dirty="0" err="1"/>
              <a:t>spreken</a:t>
            </a:r>
            <a:r>
              <a:rPr lang="en-US" dirty="0"/>
              <a:t> we van </a:t>
            </a:r>
            <a:r>
              <a:rPr lang="en-US" dirty="0" err="1"/>
              <a:t>een</a:t>
            </a:r>
            <a:r>
              <a:rPr lang="en-US" dirty="0"/>
              <a:t> </a:t>
            </a:r>
            <a:r>
              <a:rPr lang="en-US" dirty="0" err="1"/>
              <a:t>gedistribueerd</a:t>
            </a:r>
            <a:r>
              <a:rPr lang="en-US" dirty="0"/>
              <a:t> </a:t>
            </a:r>
            <a:r>
              <a:rPr lang="en-US" dirty="0" err="1"/>
              <a:t>proces</a:t>
            </a:r>
            <a:r>
              <a:rPr lang="en-US" dirty="0"/>
              <a:t>.</a:t>
            </a:r>
            <a:br>
              <a:rPr lang="en-US" dirty="0"/>
            </a:br>
            <a:r>
              <a:rPr lang="en-US" dirty="0"/>
              <a:t>Alle </a:t>
            </a:r>
            <a:r>
              <a:rPr lang="en-US" dirty="0" err="1"/>
              <a:t>processen</a:t>
            </a:r>
            <a:r>
              <a:rPr lang="en-US" dirty="0"/>
              <a:t> van </a:t>
            </a:r>
            <a:r>
              <a:rPr lang="en-US" dirty="0" err="1"/>
              <a:t>een</a:t>
            </a:r>
            <a:r>
              <a:rPr lang="en-US" dirty="0"/>
              <a:t> </a:t>
            </a:r>
            <a:r>
              <a:rPr lang="en-US" dirty="0" err="1"/>
              <a:t>programme</a:t>
            </a:r>
            <a:r>
              <a:rPr lang="en-US" dirty="0"/>
              <a:t> </a:t>
            </a:r>
            <a:r>
              <a:rPr lang="en-US" dirty="0" err="1"/>
              <a:t>worden</a:t>
            </a:r>
            <a:r>
              <a:rPr lang="en-US" dirty="0"/>
              <a:t> </a:t>
            </a:r>
            <a:r>
              <a:rPr lang="en-US" dirty="0" err="1"/>
              <a:t>verdeeld</a:t>
            </a:r>
            <a:r>
              <a:rPr lang="en-US" dirty="0"/>
              <a:t> over </a:t>
            </a:r>
            <a:r>
              <a:rPr lang="en-US" dirty="0" err="1"/>
              <a:t>verschillende</a:t>
            </a:r>
            <a:r>
              <a:rPr lang="en-US" dirty="0"/>
              <a:t> machines.</a:t>
            </a:r>
            <a:br>
              <a:rPr lang="en-US" dirty="0"/>
            </a:br>
            <a:br>
              <a:rPr lang="en-US" dirty="0"/>
            </a:br>
            <a:r>
              <a:rPr lang="en-US" dirty="0" err="1"/>
              <a:t>Wanneer</a:t>
            </a:r>
            <a:r>
              <a:rPr lang="en-US" dirty="0"/>
              <a:t> alle </a:t>
            </a:r>
            <a:r>
              <a:rPr lang="en-US" dirty="0" err="1"/>
              <a:t>processen</a:t>
            </a:r>
            <a:r>
              <a:rPr lang="en-US" dirty="0"/>
              <a:t> </a:t>
            </a:r>
            <a:r>
              <a:rPr lang="en-US" dirty="0" err="1"/>
              <a:t>worden</a:t>
            </a:r>
            <a:r>
              <a:rPr lang="en-US" dirty="0"/>
              <a:t> </a:t>
            </a:r>
            <a:r>
              <a:rPr lang="en-US" dirty="0" err="1"/>
              <a:t>uitgevoerd</a:t>
            </a:r>
            <a:r>
              <a:rPr lang="en-US" dirty="0"/>
              <a:t> op </a:t>
            </a:r>
            <a:r>
              <a:rPr lang="en-US" dirty="0" err="1"/>
              <a:t>een</a:t>
            </a:r>
            <a:r>
              <a:rPr lang="en-US" dirty="0"/>
              <a:t> </a:t>
            </a:r>
            <a:r>
              <a:rPr lang="en-US" dirty="0" err="1"/>
              <a:t>zelfde</a:t>
            </a:r>
            <a:r>
              <a:rPr lang="en-US" dirty="0"/>
              <a:t> device (mainframe) dan </a:t>
            </a:r>
            <a:r>
              <a:rPr lang="en-US" dirty="0" err="1"/>
              <a:t>spreken</a:t>
            </a:r>
            <a:r>
              <a:rPr lang="en-US" dirty="0"/>
              <a:t> we van </a:t>
            </a:r>
            <a:r>
              <a:rPr lang="en-US" dirty="0" err="1"/>
              <a:t>een</a:t>
            </a:r>
            <a:r>
              <a:rPr lang="en-US" dirty="0"/>
              <a:t> </a:t>
            </a:r>
            <a:r>
              <a:rPr lang="en-US" dirty="0" err="1"/>
              <a:t>gecentraliseerd</a:t>
            </a:r>
            <a:r>
              <a:rPr lang="en-US" dirty="0"/>
              <a:t> </a:t>
            </a:r>
            <a:r>
              <a:rPr lang="en-US" dirty="0" err="1"/>
              <a:t>proces</a:t>
            </a:r>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3</a:t>
            </a:fld>
            <a:endParaRPr lang="LID4096"/>
          </a:p>
        </p:txBody>
      </p:sp>
    </p:spTree>
    <p:extLst>
      <p:ext uri="{BB962C8B-B14F-4D97-AF65-F5344CB8AC3E}">
        <p14:creationId xmlns:p14="http://schemas.microsoft.com/office/powerpoint/2010/main" val="4175007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Aangezien in serverruimtes netwerkapparatuur zoals routers en switches vaak in speciale rekken – in het Engels “racks” – worden ingebouwd, ontstond de behoefte om ook voor servers speciale behuizingen te ontwerpen die in een rack kunnen worden ingebouwd. Racks hebben altijd dezelfde standaard afmetingen.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30</a:t>
            </a:fld>
            <a:endParaRPr lang="LID4096"/>
          </a:p>
        </p:txBody>
      </p:sp>
    </p:spTree>
    <p:extLst>
      <p:ext uri="{BB962C8B-B14F-4D97-AF65-F5344CB8AC3E}">
        <p14:creationId xmlns:p14="http://schemas.microsoft.com/office/powerpoint/2010/main" val="1612608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Vaak zijn rack servers zo ontworpen dat ze intensief samenwerken met andere rack servers mogelijk maken.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31</a:t>
            </a:fld>
            <a:endParaRPr lang="LID4096"/>
          </a:p>
        </p:txBody>
      </p:sp>
    </p:spTree>
    <p:extLst>
      <p:ext uri="{BB962C8B-B14F-4D97-AF65-F5344CB8AC3E}">
        <p14:creationId xmlns:p14="http://schemas.microsoft.com/office/powerpoint/2010/main" val="2311374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meer gespecialiseerde omgevingen kan gebruik gemaakt worden van blade servers. </a:t>
            </a:r>
          </a:p>
          <a:p>
            <a:endParaRPr lang="nl-BE" dirty="0"/>
          </a:p>
          <a:p>
            <a:r>
              <a:rPr lang="nl-BE" dirty="0"/>
              <a:t>Zo’n blade server is in feite een moederbord waarop enkel nog de meest essentiële onderdelen terug te vinden zijn, zoals een of meer processoren en een uitgebreid werkgeheugen. </a:t>
            </a:r>
          </a:p>
          <a:p>
            <a:endParaRPr lang="nl-BE" dirty="0"/>
          </a:p>
          <a:p>
            <a:r>
              <a:rPr lang="nl-BE" dirty="0"/>
              <a:t>In een blade enclosure of blade chassis worden meerdere blade servers ingebouwd. De enclosure zorgt voor de stroomvoorziening, koeling en voor input en output-aansluitingen. Het geheel van een blade enclosure en de ingebouwde blade servers wordt een blade system genoemd. Hoewel elke blade server over een eigen verwerkingseenheid beschikt, zijn blade servers speciaal ontworpen om met elkaar te kunnen samenwerken en elkaars capaciteit te kunnen gebruiken voor complexe rekenta-ken.</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32</a:t>
            </a:fld>
            <a:endParaRPr lang="LID4096"/>
          </a:p>
        </p:txBody>
      </p:sp>
    </p:spTree>
    <p:extLst>
      <p:ext uri="{BB962C8B-B14F-4D97-AF65-F5344CB8AC3E}">
        <p14:creationId xmlns:p14="http://schemas.microsoft.com/office/powerpoint/2010/main" val="2396695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Wanneer een computer in een netwerk een dienst levert aan een andere computer in dat netwerk, vervult deze de taak van server. We noemen dat  een serverdienst en daar bestaan er heel veel van. Sommige diensten zijn erg eenvoudig en vereisen geen krachtige computer. Meer complexe serverdiensten doen dat wel.</a:t>
            </a:r>
          </a:p>
          <a:p>
            <a:endParaRPr lang="nl-BE" dirty="0"/>
          </a:p>
          <a:p>
            <a:r>
              <a:rPr lang="nl-BE" dirty="0"/>
              <a:t>Wanneer een computer servertaken vervult, moet deze beschikken over een besturingssysteem dat het mogelijk maakt dat diensten aan andere computers worden geleverd.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34</a:t>
            </a:fld>
            <a:endParaRPr lang="LID4096"/>
          </a:p>
        </p:txBody>
      </p:sp>
    </p:spTree>
    <p:extLst>
      <p:ext uri="{BB962C8B-B14F-4D97-AF65-F5344CB8AC3E}">
        <p14:creationId xmlns:p14="http://schemas.microsoft.com/office/powerpoint/2010/main" val="2082763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Indien het om eenvoudige diensten gaat zoals een printserver, dan volstaan de meeste gewone besturingssystemen en blijft de computer in kwestie meestal in gebruik als werkstation. Wanneer de serverdiensten complexer of kritischer zijn, dan is een netwerkbesturingssysteem vereist (zie 4.4). Eenzelfde machine kan meerdere serverdiensten aanbieden op een netwerk.</a:t>
            </a:r>
          </a:p>
        </p:txBody>
      </p:sp>
      <p:sp>
        <p:nvSpPr>
          <p:cNvPr id="4" name="Slide Number Placeholder 3"/>
          <p:cNvSpPr>
            <a:spLocks noGrp="1"/>
          </p:cNvSpPr>
          <p:nvPr>
            <p:ph type="sldNum" sz="quarter" idx="5"/>
          </p:nvPr>
        </p:nvSpPr>
        <p:spPr/>
        <p:txBody>
          <a:bodyPr/>
          <a:lstStyle/>
          <a:p>
            <a:fld id="{7F417B18-357E-410D-BB5B-6A337B3DCB8D}" type="slidenum">
              <a:rPr lang="LID4096" smtClean="0"/>
              <a:t>35</a:t>
            </a:fld>
            <a:endParaRPr lang="LID4096"/>
          </a:p>
        </p:txBody>
      </p:sp>
    </p:spTree>
    <p:extLst>
      <p:ext uri="{BB962C8B-B14F-4D97-AF65-F5344CB8AC3E}">
        <p14:creationId xmlns:p14="http://schemas.microsoft.com/office/powerpoint/2010/main" val="738895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Het is duidelijk dat servers kritische systemen in netwerken zijn. Loopt er iets mis in de server, dan valt minstens een deel van de netwerkfuncties weg. Het is voor netwerkbeheerders uiteraard belangrijk dat zij de oorzaak van het probleem snel kunnen achterhalen. Servers zullen al hun activiteiten registreren en bewaren in speciale databanken, die men dan server logs noemt. In die server logs kan een netwerkbeheerder nagaan wat er precies gebeurt wanneer een probleem zich voordoet. Vaak geeft dat een goede indicatie van de oorzaak van een probleem.</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36</a:t>
            </a:fld>
            <a:endParaRPr lang="LID4096"/>
          </a:p>
        </p:txBody>
      </p:sp>
    </p:spTree>
    <p:extLst>
      <p:ext uri="{BB962C8B-B14F-4D97-AF65-F5344CB8AC3E}">
        <p14:creationId xmlns:p14="http://schemas.microsoft.com/office/powerpoint/2010/main" val="3750434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Om te voorkomen dat netwerkfuncties wegvallen kunnen serverdiensten redundant worden aangeboden. Dat wil zeggen dat eenzelfde netwerkdienst aangeboden wordt op meer dan één machine. Bij een defect van een machine zal een andere de netwerkdienst gewoon blijven leveren. De gebruikers van het netwerk merken in dat geval weinig van de storing. Indien meerdere servers eenzelfde netwerkdienst op het netwerk aanbieden, is het wel belangrijk dat de gegevens voor die serverdienst tussen de verschillende servers gesynchroniseerd wordt.</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37</a:t>
            </a:fld>
            <a:endParaRPr lang="LID4096"/>
          </a:p>
        </p:txBody>
      </p:sp>
    </p:spTree>
    <p:extLst>
      <p:ext uri="{BB962C8B-B14F-4D97-AF65-F5344CB8AC3E}">
        <p14:creationId xmlns:p14="http://schemas.microsoft.com/office/powerpoint/2010/main" val="4272140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organisaties krijgen niet alle gebruikers dezelfde rechten en toegangen. In een groot bedrijf heeft de researchafdeling geen behoefte aan het inzien van de klantengegevens van het bedrijf, terwijl de verkoopafdeling niets kan aanvangen met informatie over labo-onderzoeken. Toch maken de computers van alle afdelingen deel uit van hetzelfde bedrijfsnetwerk.</a:t>
            </a:r>
          </a:p>
          <a:p>
            <a:endParaRPr lang="nl-BE" dirty="0"/>
          </a:p>
          <a:p>
            <a:r>
              <a:rPr lang="nl-BE" dirty="0"/>
              <a:t>Daarom wordt er binnen een netwerk een domein aangemaakt. Een domein kan je beschouwen als het logisch netwerk binnen een fysiek computernetwerk. De server die zo’n domein beheert, wordt de domeincontroller of domeinserver genoemd.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38</a:t>
            </a:fld>
            <a:endParaRPr lang="LID4096"/>
          </a:p>
        </p:txBody>
      </p:sp>
    </p:spTree>
    <p:extLst>
      <p:ext uri="{BB962C8B-B14F-4D97-AF65-F5344CB8AC3E}">
        <p14:creationId xmlns:p14="http://schemas.microsoft.com/office/powerpoint/2010/main" val="3620865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Binnen het domein wordt een lijst met gebruikers aangemaakt, net als een lijst met computers die door het domein vertrouwd worden en er toegang toe geven.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39</a:t>
            </a:fld>
            <a:endParaRPr lang="LID4096"/>
          </a:p>
        </p:txBody>
      </p:sp>
    </p:spTree>
    <p:extLst>
      <p:ext uri="{BB962C8B-B14F-4D97-AF65-F5344CB8AC3E}">
        <p14:creationId xmlns:p14="http://schemas.microsoft.com/office/powerpoint/2010/main" val="945092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Om dit overzichtelijk te maken, worden gebruikers in groepen samengenomen. Binnen een groep kunnen weer nieuwe groepen worden gemaakt. Elke gebruiker krijgt toegang tot de netwerkmappen waartoe hij individuele rechten bezit en tot de netwerkwerkmappen die toegankelijk zijn voor alle groepen en subgroepen waartoe hij behoort. </a:t>
            </a:r>
          </a:p>
          <a:p>
            <a:endParaRPr lang="nl-BE" dirty="0"/>
          </a:p>
          <a:p>
            <a:r>
              <a:rPr lang="nl-BE" dirty="0"/>
              <a:t>De regels die een netwerkbeheerder voor groepen en gebruikers opstelt, worden policies genoemd.</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41</a:t>
            </a:fld>
            <a:endParaRPr lang="LID4096"/>
          </a:p>
        </p:txBody>
      </p:sp>
    </p:spTree>
    <p:extLst>
      <p:ext uri="{BB962C8B-B14F-4D97-AF65-F5344CB8AC3E}">
        <p14:creationId xmlns:p14="http://schemas.microsoft.com/office/powerpoint/2010/main" val="893598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Aangezien de programma’s die diensten verlenen vaak ingewikkelder zijn dan gewone gebruikerstoepassingen en omdat er doorgaans veel clients tegelijk van de diensten van een server gebruik maken, draaien servertoepassingen bij voorkeur op een zeer krachtige computer met een groot inwendig geheugen, een performante processor en een grote opslagcapaciteit. Een computer die serverdiensten verleent in een netwerk wordt server genoemd. Een computer die uitsluitend servertaken vervult, wordt een dedicated server genoemd. Een computer die servertaken vervult maar tegelijk ook gebruikt wordt voor andere taken, wordt non-dedicated server genoemd.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4</a:t>
            </a:fld>
            <a:endParaRPr lang="LID4096"/>
          </a:p>
        </p:txBody>
      </p:sp>
    </p:spTree>
    <p:extLst>
      <p:ext uri="{BB962C8B-B14F-4D97-AF65-F5344CB8AC3E}">
        <p14:creationId xmlns:p14="http://schemas.microsoft.com/office/powerpoint/2010/main" val="4212435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Er bestaan verschillende niveaus van gebruikersrechten op netwerkmappen – die worden dan permissions genoemd:</a:t>
            </a:r>
          </a:p>
          <a:p>
            <a:endParaRPr lang="nl-BE" dirty="0"/>
          </a:p>
          <a:p>
            <a:pPr marL="171450" indent="-171450">
              <a:buFont typeface="Arial" panose="020B0604020202020204" pitchFamily="34" charset="0"/>
              <a:buChar char="•"/>
            </a:pPr>
            <a:r>
              <a:rPr lang="nl-BE" dirty="0"/>
              <a:t>List folder contents: de gebruiker mag de inhoud van de map bekijken.</a:t>
            </a:r>
          </a:p>
          <a:p>
            <a:pPr marL="171450" indent="-171450">
              <a:buFont typeface="Arial" panose="020B0604020202020204" pitchFamily="34" charset="0"/>
              <a:buChar char="•"/>
            </a:pPr>
            <a:r>
              <a:rPr lang="nl-BE" dirty="0"/>
              <a:t>Read: de gebruiker mag bestanden in de map openen.</a:t>
            </a:r>
          </a:p>
          <a:p>
            <a:pPr marL="171450" indent="-171450">
              <a:buFont typeface="Arial" panose="020B0604020202020204" pitchFamily="34" charset="0"/>
              <a:buChar char="•"/>
            </a:pPr>
            <a:r>
              <a:rPr lang="nl-BE" dirty="0"/>
              <a:t>Read &amp; execute: de gebruiker mag bestanden in de map openen en uitvoerbare bestanden uitvoeren.</a:t>
            </a:r>
          </a:p>
          <a:p>
            <a:pPr marL="171450" indent="-171450">
              <a:buFont typeface="Arial" panose="020B0604020202020204" pitchFamily="34" charset="0"/>
              <a:buChar char="•"/>
            </a:pPr>
            <a:r>
              <a:rPr lang="nl-BE" dirty="0"/>
              <a:t>Modify / change: de gebruiker mag bestanden en submappen in de map wijzigen en verwijderen.</a:t>
            </a:r>
          </a:p>
          <a:p>
            <a:pPr marL="171450" indent="-171450">
              <a:buFont typeface="Arial" panose="020B0604020202020204" pitchFamily="34" charset="0"/>
              <a:buChar char="•"/>
            </a:pPr>
            <a:r>
              <a:rPr lang="nl-BE" dirty="0"/>
              <a:t>Write: de gebruiker mag nieuwe bestanden en submappen in de map aanma-ken.</a:t>
            </a:r>
          </a:p>
          <a:p>
            <a:pPr marL="171450" indent="-171450">
              <a:buFont typeface="Arial" panose="020B0604020202020204" pitchFamily="34" charset="0"/>
              <a:buChar char="•"/>
            </a:pPr>
            <a:r>
              <a:rPr lang="nl-BE" dirty="0"/>
              <a:t>Full control: de gebruiker mag alle bewerkingen binnen de map uitvoeren, zoals de mapnaam of de beveiligingsinstellingen van de map wijzigen, de map delen en de map verwijderen.</a:t>
            </a:r>
          </a:p>
          <a:p>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42</a:t>
            </a:fld>
            <a:endParaRPr lang="LID4096"/>
          </a:p>
        </p:txBody>
      </p:sp>
    </p:spTree>
    <p:extLst>
      <p:ext uri="{BB962C8B-B14F-4D97-AF65-F5344CB8AC3E}">
        <p14:creationId xmlns:p14="http://schemas.microsoft.com/office/powerpoint/2010/main" val="2387504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Deze server is speciaal bedoeld om bestanden te bewaren die door verschillende gebruikers al dan niet gelijktijdig kunnen geopend en bewerkt worden. Elk werkstation op het netwerk kan geconfigureerd worden als fileserver</a:t>
            </a:r>
          </a:p>
          <a:p>
            <a:endParaRPr lang="nl-BE" dirty="0"/>
          </a:p>
          <a:p>
            <a:r>
              <a:rPr lang="nl-BE" dirty="0"/>
              <a:t>maar in grotere netwerken doet vaak een speciale computer daarvoor dienst.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44</a:t>
            </a:fld>
            <a:endParaRPr lang="LID4096"/>
          </a:p>
        </p:txBody>
      </p:sp>
    </p:spTree>
    <p:extLst>
      <p:ext uri="{BB962C8B-B14F-4D97-AF65-F5344CB8AC3E}">
        <p14:creationId xmlns:p14="http://schemas.microsoft.com/office/powerpoint/2010/main" val="649139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Zo’n computer moet dan uiteraard beschikken over een grote opslagcapaciteit en is daarom voorzien van meerdere opslageenheden, die doorgaans via RAID samenwerken.</a:t>
            </a:r>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45</a:t>
            </a:fld>
            <a:endParaRPr lang="LID4096"/>
          </a:p>
        </p:txBody>
      </p:sp>
    </p:spTree>
    <p:extLst>
      <p:ext uri="{BB962C8B-B14F-4D97-AF65-F5344CB8AC3E}">
        <p14:creationId xmlns:p14="http://schemas.microsoft.com/office/powerpoint/2010/main" val="2671221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Ook externe opslagmedia met een netwerkaansluiting (NAS, network attached stora-ge) kunnen vanuit het netwerk benaderd worden als een eenvoudige fileserver. Dit soort netwerkopslag is erg populair in thuisnetwerken.</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47</a:t>
            </a:fld>
            <a:endParaRPr lang="LID4096"/>
          </a:p>
        </p:txBody>
      </p:sp>
    </p:spTree>
    <p:extLst>
      <p:ext uri="{BB962C8B-B14F-4D97-AF65-F5344CB8AC3E}">
        <p14:creationId xmlns:p14="http://schemas.microsoft.com/office/powerpoint/2010/main" val="150463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Veel bedrijven werken niet enkel met eigen fileservers maar huren opslagcapaciteit bij een datacenter – dat is een bedrijf dat beschikt over een veilige ruimte waarin een heleboel servers bij elkaar staan.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48</a:t>
            </a:fld>
            <a:endParaRPr lang="LID4096"/>
          </a:p>
        </p:txBody>
      </p:sp>
    </p:spTree>
    <p:extLst>
      <p:ext uri="{BB962C8B-B14F-4D97-AF65-F5344CB8AC3E}">
        <p14:creationId xmlns:p14="http://schemas.microsoft.com/office/powerpoint/2010/main" val="2011986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Precies die veiligheid en de zeer hoge beschikbaarheid zijn de voornaamste argumenten om de opslag van gegevens uit te besteden. Datacenters worden zo gebouwd dat ze volledig afgeschermd zijn van mogelijke gevaren van buitenaf. Ze zijn beveiligd tegen brand of overstroming en kunnen naar eigen zeggen zelfs explosies of vliegtuigcrashes weerstaan. </a:t>
            </a:r>
          </a:p>
          <a:p>
            <a:endParaRPr lang="nl-BE" dirty="0"/>
          </a:p>
          <a:p>
            <a:r>
              <a:rPr lang="nl-BE" dirty="0"/>
              <a:t>Datacenters worden voortdurend geklimatiseerd en zoveel mogelijk stofvrij gehouden, zodat de apparatuur in optimale omstandigheden kan werken. Bij stroomuitval worden onmiddellijk noodaggregaten ingeschakeld om toch stroom te blijven leveren. Dankzij een goede back-up politiek en het gebruik van redundante systemen – dat zijn identieke servers die met elkaar verbonden zijn en steeds gesynchroniseerd worden – zijn gegevens ten allen tijde beschikbaar. Zo’n doorgedreven beveiliging is in een gewoon bedrijf moeilijker te realiseren. Via een beveiligde internetverbinding heeft de klant altijd toegang tot zijn gegevens. Bedrijven verzekeren zich er zo van dat belangrijke bedrijfsgegevens nooit verloren gaan.</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49</a:t>
            </a:fld>
            <a:endParaRPr lang="LID4096"/>
          </a:p>
        </p:txBody>
      </p:sp>
    </p:spTree>
    <p:extLst>
      <p:ext uri="{BB962C8B-B14F-4D97-AF65-F5344CB8AC3E}">
        <p14:creationId xmlns:p14="http://schemas.microsoft.com/office/powerpoint/2010/main" val="3617702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Door de enorme behoefte aan online gegevensopslag, neemt het aantal datacenters enorm toe. Dat doet wel ethische vragen rijzen met betrekking tot milieu-impact. Datacenters eisen namelijk bijzonder veel energie, zowel voor de hardware zelf als voor de koeling van al die servers. Om die impact zo laag mogelijk te houden, worden datacenters vaker gebouwd in koudere, noordelijke gebieden, waar koeling minder energie vraagt. Steeds vaker worden datacenters gevoed door hernieuwbare ener-gie of wordt de afgevoerde warmte gebruikt om omliggende gebouwen te verwar-men.</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50</a:t>
            </a:fld>
            <a:endParaRPr lang="LID4096"/>
          </a:p>
        </p:txBody>
      </p:sp>
    </p:spTree>
    <p:extLst>
      <p:ext uri="{BB962C8B-B14F-4D97-AF65-F5344CB8AC3E}">
        <p14:creationId xmlns:p14="http://schemas.microsoft.com/office/powerpoint/2010/main" val="3059178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Sommige fileservers hebben een specifieke functie. Fileservers die enkel gebruikt worden om back-ups op te slaan worden back-up servers genoemd. Het maken van de back-ups naar zo’n server verloopt doorgaans geautomatiseerd. Niet altijd worden full back-ups gemaakt. Veel vaker worden enkel gegevens naar de back-up server weggeschreven die gewijzigd werden na de laatste back-up. Dat zijn dan incrementele back-ups. Meer over back-ups leer je in hoofdstuk 10.2 van het Sleutelboek Computerhardware.</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51</a:t>
            </a:fld>
            <a:endParaRPr lang="LID4096"/>
          </a:p>
        </p:txBody>
      </p:sp>
    </p:spTree>
    <p:extLst>
      <p:ext uri="{BB962C8B-B14F-4D97-AF65-F5344CB8AC3E}">
        <p14:creationId xmlns:p14="http://schemas.microsoft.com/office/powerpoint/2010/main" val="1269553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Er bestaan drie soorten back-up servers:</a:t>
            </a:r>
          </a:p>
          <a:p>
            <a:endParaRPr lang="nl-BE" dirty="0"/>
          </a:p>
          <a:p>
            <a:pPr marL="171450" indent="-171450">
              <a:buFont typeface="Arial" panose="020B0604020202020204" pitchFamily="34" charset="0"/>
              <a:buChar char="•"/>
            </a:pPr>
            <a:r>
              <a:rPr lang="nl-BE" dirty="0"/>
              <a:t>Een cold server is een server waarop eenmalig een back-up wordt geplaatst en die verder blijft uitgeschakeld tot de back-up nodig is.</a:t>
            </a:r>
          </a:p>
          <a:p>
            <a:pPr marL="171450" indent="-171450">
              <a:buFont typeface="Arial" panose="020B0604020202020204" pitchFamily="34" charset="0"/>
              <a:buChar char="•"/>
            </a:pPr>
            <a:endParaRPr lang="nl-BE" dirty="0"/>
          </a:p>
          <a:p>
            <a:pPr marL="171450" indent="-171450">
              <a:buFont typeface="Arial" panose="020B0604020202020204" pitchFamily="34" charset="0"/>
              <a:buChar char="•"/>
            </a:pPr>
            <a:r>
              <a:rPr lang="nl-BE" dirty="0"/>
              <a:t>Op een warm server worden regelmatig back-ups geplaatst, maar het toestel wordt na elke back-up weer uitgeschakeld.</a:t>
            </a:r>
          </a:p>
          <a:p>
            <a:pPr marL="171450" indent="-171450">
              <a:buFont typeface="Arial" panose="020B0604020202020204" pitchFamily="34" charset="0"/>
              <a:buChar char="•"/>
            </a:pPr>
            <a:endParaRPr lang="nl-BE" dirty="0"/>
          </a:p>
          <a:p>
            <a:pPr marL="171450" indent="-171450">
              <a:buFont typeface="Arial" panose="020B0604020202020204" pitchFamily="34" charset="0"/>
              <a:buChar char="•"/>
            </a:pPr>
            <a:r>
              <a:rPr lang="nl-BE" dirty="0"/>
              <a:t>Een hot server is een server die regelmatig back-ups maakt en niet wordt uitgeschakeld. Indien het toestel waarvan de hot server de back-ups bewaart, uitvalt, dan neemt de back-up server het werk onmiddellijk en automatisch over. </a:t>
            </a:r>
          </a:p>
          <a:p>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52</a:t>
            </a:fld>
            <a:endParaRPr lang="LID4096"/>
          </a:p>
        </p:txBody>
      </p:sp>
    </p:spTree>
    <p:extLst>
      <p:ext uri="{BB962C8B-B14F-4D97-AF65-F5344CB8AC3E}">
        <p14:creationId xmlns:p14="http://schemas.microsoft.com/office/powerpoint/2010/main" val="2906986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Een ander voorbeeld van een specifieke fileserver is een database server. Daarop worden dan een of meer databanken bewaard. </a:t>
            </a:r>
          </a:p>
          <a:p>
            <a:endParaRPr lang="nl-BE" dirty="0"/>
          </a:p>
          <a:p>
            <a:r>
              <a:rPr lang="nl-BE" dirty="0"/>
              <a:t>Op de server zelf wordt enkel het backend gedeelte van de gegevensbank bewaard. Dat zijn de tabellen met alle gegevens in de databank. </a:t>
            </a:r>
          </a:p>
          <a:p>
            <a:endParaRPr lang="nl-BE" dirty="0"/>
          </a:p>
          <a:p>
            <a:r>
              <a:rPr lang="nl-BE" dirty="0"/>
              <a:t>Alle interfaces en toepassingen om de gegevens te raadplegen of te manipuleren – formulieren, query’s, rapporten, macro’s, enz. – vormen samen het front-end gedeelte van de gegevensbank. Dat deel bevindt zich op gebruikerscomputers.</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53</a:t>
            </a:fld>
            <a:endParaRPr lang="LID4096"/>
          </a:p>
        </p:txBody>
      </p:sp>
    </p:spTree>
    <p:extLst>
      <p:ext uri="{BB962C8B-B14F-4D97-AF65-F5344CB8AC3E}">
        <p14:creationId xmlns:p14="http://schemas.microsoft.com/office/powerpoint/2010/main" val="1710897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Vaak worden applicaties speciaal ontworpen voor client/server-verwerking. Zo’n toepassing bestaat dan uit twee verschillende, met elkaar samenwerkende pro-gramma’s: een serverprogramma dat diensten levert aan het clientprogramma dat bij de gebruiker geïnstalleerd wordt. Het programma op de computer van de gebruiker wordt front-end genoemd. Het serverprogramma heet back-end.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5</a:t>
            </a:fld>
            <a:endParaRPr lang="LID4096"/>
          </a:p>
        </p:txBody>
      </p:sp>
    </p:spTree>
    <p:extLst>
      <p:ext uri="{BB962C8B-B14F-4D97-AF65-F5344CB8AC3E}">
        <p14:creationId xmlns:p14="http://schemas.microsoft.com/office/powerpoint/2010/main" val="297620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Een mailserver verzamelt de elektronische berichten voor alle gebruikers van het netwerk en bewaart ze tot wanneer ze worden afgehaald door de gebruikers. De toepassing op de mailserver die voor het verzenden en ontvangen van elektronische berichten over het netwerk zorgt, wordt MTA (mail transfer agent) genoemd. De gebruiker merkt van de MTA eigenlijk niets, want hij zal enkel communiceren via de toepassing die lokaal op zijn computer draait om berichten te verzenden en te versturen. Die lokale toepassing wordt dan MUA (mail user agent) genoemd.</a:t>
            </a:r>
          </a:p>
          <a:p>
            <a:endParaRPr lang="nl-BE" dirty="0"/>
          </a:p>
          <a:p>
            <a:r>
              <a:rPr lang="nl-BE" dirty="0"/>
              <a:t>Een MTA is opgebouwd uit twee onderdelen: een MSA (mail submission agent) die instaat voor het verzenden van berichten naar andere mailservers en een MDA (mail delivery agent) die de berichten aflevert aan de gebruikers. In de praktijk zitten ze samen vervat in eenzelfde servertoepassing. </a:t>
            </a:r>
          </a:p>
          <a:p>
            <a:endParaRPr lang="nl-BE" dirty="0"/>
          </a:p>
          <a:p>
            <a:r>
              <a:rPr lang="nl-BE" dirty="0"/>
              <a:t>Wanneer je een e-mail verstuurt zal de MTA van je provider nagaan of dit bericht bedoeld is voor een van de eigen agents. Indien dat niet het geval is, wordt het bericht doorgestuurd naar een volgende MTA.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54</a:t>
            </a:fld>
            <a:endParaRPr lang="LID4096"/>
          </a:p>
        </p:txBody>
      </p:sp>
    </p:spTree>
    <p:extLst>
      <p:ext uri="{BB962C8B-B14F-4D97-AF65-F5344CB8AC3E}">
        <p14:creationId xmlns:p14="http://schemas.microsoft.com/office/powerpoint/2010/main" val="1924062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Internetproviders voorzien vaak een basisbescherming voor hun klanten door middel van spamfilters en antivirusscanners op de mailserver. Op die manier kunnen spamberichten en virussen onschadelijk worden gemaakt vooraleer ze de bestemmeling bereiken. Waterdicht is die bescherming echter nooit.</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55</a:t>
            </a:fld>
            <a:endParaRPr lang="LID4096"/>
          </a:p>
        </p:txBody>
      </p:sp>
    </p:spTree>
    <p:extLst>
      <p:ext uri="{BB962C8B-B14F-4D97-AF65-F5344CB8AC3E}">
        <p14:creationId xmlns:p14="http://schemas.microsoft.com/office/powerpoint/2010/main" val="2110156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Een printserver verzamelt alle afdrukopdrachten voor een printer, plaatst ze in de gewenste afdrukvolgorde en stuurt ze door naar de printer om afgedrukt te worden. Indien een printer voorzien is van een netwerkaansluiting, beschikt ze over een eigen printserver. Er hoeft dan geen computer als printserver te worden ingesteld om via het netwerk te kunnen afdrukken. </a:t>
            </a:r>
          </a:p>
          <a:p>
            <a:endParaRPr lang="nl-BE" dirty="0"/>
          </a:p>
          <a:p>
            <a:r>
              <a:rPr lang="nl-BE" dirty="0">
                <a:sym typeface="Wingdings" panose="05000000000000000000" pitchFamily="2" charset="2"/>
              </a:rPr>
              <a:t> </a:t>
            </a:r>
            <a:r>
              <a:rPr lang="nl-BE" dirty="0"/>
              <a:t>Sommige printers beschikken over een draadloze netwerkmodule, zodat de printer rechtstreeks beschikbaar kan worden gemaakt via een draadloos netwerk. </a:t>
            </a:r>
          </a:p>
          <a:p>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56</a:t>
            </a:fld>
            <a:endParaRPr lang="LID4096"/>
          </a:p>
        </p:txBody>
      </p:sp>
    </p:spTree>
    <p:extLst>
      <p:ext uri="{BB962C8B-B14F-4D97-AF65-F5344CB8AC3E}">
        <p14:creationId xmlns:p14="http://schemas.microsoft.com/office/powerpoint/2010/main" val="2020199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Je kan van een printer zonder netwerkfuncties een onafhankelijke netwerkprinter maken via een externe printserver die voorzien is van een ingang voor een netwerkkabel, een antenne voor draadloos netwerk of beide.</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57</a:t>
            </a:fld>
            <a:endParaRPr lang="LID4096"/>
          </a:p>
        </p:txBody>
      </p:sp>
    </p:spTree>
    <p:extLst>
      <p:ext uri="{BB962C8B-B14F-4D97-AF65-F5344CB8AC3E}">
        <p14:creationId xmlns:p14="http://schemas.microsoft.com/office/powerpoint/2010/main" val="1126594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Een printer met een ingebouwde printserver wordt een netwerkprinter genoemd.</a:t>
            </a:r>
          </a:p>
          <a:p>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58</a:t>
            </a:fld>
            <a:endParaRPr lang="LID4096"/>
          </a:p>
        </p:txBody>
      </p:sp>
    </p:spTree>
    <p:extLst>
      <p:ext uri="{BB962C8B-B14F-4D97-AF65-F5344CB8AC3E}">
        <p14:creationId xmlns:p14="http://schemas.microsoft.com/office/powerpoint/2010/main" val="4251213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In een netwerk kan je eender welke computer inschakelen als printserver voor een lokaal aangesloten computer. De mogelijkheid daarvoor zit ingebouwd in elk besturingssysteem. Je hebt er dus zeker geen apart servertoestel voor nodig. Een printer die lokaal geïnstalleerd wordt en via het werkstation beschikbaar wordt gemaakt voor het netwerk, wordt een gedeelde printer genoemd.</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59</a:t>
            </a:fld>
            <a:endParaRPr lang="LID4096"/>
          </a:p>
        </p:txBody>
      </p:sp>
    </p:spTree>
    <p:extLst>
      <p:ext uri="{BB962C8B-B14F-4D97-AF65-F5344CB8AC3E}">
        <p14:creationId xmlns:p14="http://schemas.microsoft.com/office/powerpoint/2010/main" val="11210491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 een application server bevinden zich computerprogramma’s (toepassingen) die door de gebruikers via een werkstation worden uitgevoerd. Een werkstation vraagt een bepaalde functie uit te voeren op de application server, die na de verwerking het gevraagde resultaat zal terugsturen. </a:t>
            </a:r>
          </a:p>
          <a:p>
            <a:endParaRPr lang="nl-BE" dirty="0"/>
          </a:p>
          <a:p>
            <a:r>
              <a:rPr lang="nl-BE" dirty="0"/>
              <a:t>De verwerkingscapaciteit van dat werkstation wordt minimaal belast, terwijl de server maximaal wordt belast. Als je dit consequent toepast in een netwerk – alle software wordt op de application server samengebracht en het werkstation doet enkel dienst als doorgeefluik naar die application server, spreekt men van het thin client-model. Application servers die hun diensten aanbieden op het wereldwijde web worden web application servers genoemd.</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60</a:t>
            </a:fld>
            <a:endParaRPr lang="LID4096"/>
          </a:p>
        </p:txBody>
      </p:sp>
    </p:spTree>
    <p:extLst>
      <p:ext uri="{BB962C8B-B14F-4D97-AF65-F5344CB8AC3E}">
        <p14:creationId xmlns:p14="http://schemas.microsoft.com/office/powerpoint/2010/main" val="1604423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Application servers die hun diensten aanbieden op het wereldwijde web worden web application servers genoemd.</a:t>
            </a:r>
          </a:p>
          <a:p>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61</a:t>
            </a:fld>
            <a:endParaRPr lang="LID4096"/>
          </a:p>
        </p:txBody>
      </p:sp>
    </p:spTree>
    <p:extLst>
      <p:ext uri="{BB962C8B-B14F-4D97-AF65-F5344CB8AC3E}">
        <p14:creationId xmlns:p14="http://schemas.microsoft.com/office/powerpoint/2010/main" val="1359339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Omdat alle software enkel op de application server geïnstalleerd is, is het makkelijker om die software up to date te houden en om het netwerk vrij te houden van malware. </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62</a:t>
            </a:fld>
            <a:endParaRPr lang="LID4096"/>
          </a:p>
        </p:txBody>
      </p:sp>
    </p:spTree>
    <p:extLst>
      <p:ext uri="{BB962C8B-B14F-4D97-AF65-F5344CB8AC3E}">
        <p14:creationId xmlns:p14="http://schemas.microsoft.com/office/powerpoint/2010/main" val="480977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Tenslotte kunnen ook single board computers, zoals de Raspberry Pi, ingezet worden als thin client in een netwerk.</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63</a:t>
            </a:fld>
            <a:endParaRPr lang="LID4096"/>
          </a:p>
        </p:txBody>
      </p:sp>
    </p:spTree>
    <p:extLst>
      <p:ext uri="{BB962C8B-B14F-4D97-AF65-F5344CB8AC3E}">
        <p14:creationId xmlns:p14="http://schemas.microsoft.com/office/powerpoint/2010/main" val="169159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Het gegevensverwerkend proces bestaat uit vier hoofdcomponenten: invoer, verwerking, uitvoer en gegevensbeheer. Bij een gewoon lokaal programma wordt het hele proces uitgevoerd door eenzelfde computer. Complexe servertaken worden vaak gespreid over verschillende machines. Zo kunnen invoer en uitvoer volledig toegeschreven worden aan de client. Het gegevensbeheer wordt aan de server overgelaten en de eigenlijke verwerking (het uitvoeren van processen op de gegevens) kan worden verdeeld over de client en de server.</a:t>
            </a:r>
          </a:p>
          <a:p>
            <a:endParaRPr lang="nl-BE" dirty="0"/>
          </a:p>
          <a:p>
            <a:r>
              <a:rPr lang="nl-BE" dirty="0">
                <a:sym typeface="Wingdings" panose="05000000000000000000" pitchFamily="2" charset="2"/>
              </a:rPr>
              <a:t>Dat noemt men een 2-tier architectuur</a:t>
            </a:r>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6</a:t>
            </a:fld>
            <a:endParaRPr lang="LID4096"/>
          </a:p>
        </p:txBody>
      </p:sp>
    </p:spTree>
    <p:extLst>
      <p:ext uri="{BB962C8B-B14F-4D97-AF65-F5344CB8AC3E}">
        <p14:creationId xmlns:p14="http://schemas.microsoft.com/office/powerpoint/2010/main" val="3203434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 een webserver bevinden zich webpagina’s die door internetgebruikers in de hele wereld of intranetgebruikers van een bedrijfsnetwerk via een browser kunnen worden geraadpleegd. Webservers bestaan in twee soorten:</a:t>
            </a:r>
          </a:p>
          <a:p>
            <a:endParaRPr lang="nl-BE" dirty="0"/>
          </a:p>
          <a:p>
            <a:pPr marL="171450" indent="-171450">
              <a:buFont typeface="Arial" panose="020B0604020202020204" pitchFamily="34" charset="0"/>
              <a:buChar char="•"/>
            </a:pPr>
            <a:r>
              <a:rPr lang="nl-BE" dirty="0"/>
              <a:t>Een in-kernel webserver is geïntegreerd in het besturingssysteem. Dit soort webservers zijn dedicated servers: ze worden enkel voor deze servertoepassing gebruikt. Dergelijke webservers zijn erg performant omdat ze kunnen beschikken over alle hardware-bronnen van het computersysteem waarop ze draaien. </a:t>
            </a:r>
          </a:p>
          <a:p>
            <a:endParaRPr lang="nl-BE" dirty="0"/>
          </a:p>
          <a:p>
            <a:pPr marL="171450" indent="-171450">
              <a:buFont typeface="Arial" panose="020B0604020202020204" pitchFamily="34" charset="0"/>
              <a:buChar char="•"/>
            </a:pPr>
            <a:r>
              <a:rPr lang="nl-BE" dirty="0"/>
              <a:t>Een user mode webserver is een computertoepassing die op een computer wordt geïnstalleerd. Het computersysteem waarop de webserver draait kan nog andere taken vervullen. De serverdienst werkt trager dan een in-kernel web-server.</a:t>
            </a:r>
          </a:p>
          <a:p>
            <a:pPr marL="171450" indent="-171450">
              <a:buFont typeface="Arial" panose="020B0604020202020204" pitchFamily="34" charset="0"/>
              <a:buChar char="•"/>
            </a:pPr>
            <a:endParaRPr lang="nl-BE" dirty="0"/>
          </a:p>
          <a:p>
            <a:pPr marL="171450" indent="-171450">
              <a:buFont typeface="Arial" panose="020B0604020202020204" pitchFamily="34" charset="0"/>
              <a:buChar char="•"/>
            </a:pPr>
            <a:endParaRPr lang="nl-BE" dirty="0"/>
          </a:p>
          <a:p>
            <a:r>
              <a:rPr lang="nl-BE" dirty="0"/>
              <a:t>Webservers accepteren informatieaanvragen via het HTTP-protocol (hypertext transfer protocol). </a:t>
            </a:r>
          </a:p>
          <a:p>
            <a:endParaRPr lang="nl-BE" dirty="0"/>
          </a:p>
          <a:p>
            <a:r>
              <a:rPr lang="nl-BE" dirty="0"/>
              <a:t>Ze beantwoorden die door de gevraagde documenten ter beschikking te stellen. Typisch daarvoor zijn de informatiepagina’s die in de HTML-code (hypertext markup language) werden opgemaakt, maar het kunnen ook gewone tekstdocumen-ten, afbeeldingen of multimediabestanden zijn.</a:t>
            </a:r>
          </a:p>
          <a:p>
            <a:endParaRPr lang="nl-BE" dirty="0"/>
          </a:p>
          <a:p>
            <a:r>
              <a:rPr lang="nl-BE" dirty="0"/>
              <a:t>De webmaster, de beheerder van een website, moet uiteraard in de mogelijkheid worden gesteld om de nodige bestanden te uploaden naar de webserver. Hiervoor wordt meestal een FTP-toepassing (file transfer protocol) gebruikt. Op het computer-systeem waar de webserver draait, is daarom ook een FTP-servertoepassing actief die ervoor zorgt dat de bestanden die een webmaster uploadt, in de juiste map te-rechtkomen zodat ze kunnen geraadpleegd. Die toepassing zorgt er eveneens voor dat de webmaster enkel toegang heeft tot de bestanden van zijn eigen website en niet die van andere websites die eventueel ook nog op dezelfde webserver geplaatst werden.</a:t>
            </a:r>
          </a:p>
          <a:p>
            <a:endParaRPr lang="nl-BE" dirty="0"/>
          </a:p>
          <a:p>
            <a:pPr marL="171450" indent="-171450">
              <a:buFont typeface="Arial" panose="020B0604020202020204" pitchFamily="34" charset="0"/>
              <a:buChar char="•"/>
            </a:pPr>
            <a:endParaRPr lang="nl-BE" dirty="0"/>
          </a:p>
          <a:p>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64</a:t>
            </a:fld>
            <a:endParaRPr lang="LID4096"/>
          </a:p>
        </p:txBody>
      </p:sp>
    </p:spTree>
    <p:extLst>
      <p:ext uri="{BB962C8B-B14F-4D97-AF65-F5344CB8AC3E}">
        <p14:creationId xmlns:p14="http://schemas.microsoft.com/office/powerpoint/2010/main" val="30583380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Sommige serverdiensten kunnen geconfigureerd worden binnen een klassiek besturingssysteem: van eender welke netwerkcomputer kan je een fileserver of een printserver maken. </a:t>
            </a:r>
          </a:p>
          <a:p>
            <a:endParaRPr lang="nl-BE" dirty="0"/>
          </a:p>
          <a:p>
            <a:r>
              <a:rPr lang="nl-BE" dirty="0"/>
              <a:t>Voor andere serverdiensten zoals een DHCP-server of een domeincontroller heb je een specifiek netwerkbesturingssysteem (NOS of network operating system) nodig. Belangrijke serverdiensten maken dan integraal deel uit van het netwerkbesturingssysteem. Serverdiensten kunnen eveneens als applicatie bovenop een netwerkbesturingssysteem worden geïnstalleerd.</a:t>
            </a:r>
          </a:p>
          <a:p>
            <a:endParaRPr lang="en-US" dirty="0"/>
          </a:p>
          <a:p>
            <a:endParaRPr lang="en-US" dirty="0"/>
          </a:p>
          <a:p>
            <a:r>
              <a:rPr lang="nl-BE" dirty="0"/>
              <a:t>Een netwerkbesturingssysteem dat geïnstalleerd kan worden op een computer-systeem wordt een algemeen NOS genoemd. Ze beschikt mogelijk over een eigen grafische interface die doorgaans erg lijkt op die van een gebruikerscomputer. Niet verwonderlijk, aangezien die interface meestal van een standaard besturingssysteem werd afgeleid. Een algemeen NOS kan je los van het computersysteem waarop het geïnstalleerd wordt, aanschaffen. Bekende voorbeelden zijn Windows Server, MacOS X Server en diverse op Linux en Unix gebaseerde netwerkbesturingssystemen.</a:t>
            </a:r>
          </a:p>
          <a:p>
            <a:endParaRPr lang="nl-BE" dirty="0"/>
          </a:p>
          <a:p>
            <a:r>
              <a:rPr lang="nl-BE"/>
              <a:t>De </a:t>
            </a:r>
            <a:r>
              <a:rPr lang="nl-BE" dirty="0"/>
              <a:t>software die een netwerkapparaat zoals een netwerkprinter, een switch of een router doet werken, wordt een embedded NOS genoemd. Die wordt ontwikkeld door of in opdracht van de fabrikant van het apparaat en wordt er niet afzonderlijk van verkocht. Aangezien dit soort van apparaten niet van een eigen beeldscherm voorzien is hebben ze geen geïntegreerde grafische interface. Doorgaans kan je ze beheren met een webinterface die je opent in een browser van eender welke computer op het netwerk.</a:t>
            </a:r>
          </a:p>
          <a:p>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65</a:t>
            </a:fld>
            <a:endParaRPr lang="LID4096"/>
          </a:p>
        </p:txBody>
      </p:sp>
    </p:spTree>
    <p:extLst>
      <p:ext uri="{BB962C8B-B14F-4D97-AF65-F5344CB8AC3E}">
        <p14:creationId xmlns:p14="http://schemas.microsoft.com/office/powerpoint/2010/main" val="732635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Aan die opstelling kan een derde computer toegevoegd: een afzonderlijke toepassingsserver. Die neemt het verwerkingsgedeelte volledig voor zijn rekening. Daardoor is het verwerkingsproces beter te bewaken en wordt de verwerkingscapaciteit van zowel server als client geoptimaliseerd. Bovendien biedt dit meer garanties op veiligheid, zowel aan de zijde van de client als aan die van de server.</a:t>
            </a:r>
          </a:p>
          <a:p>
            <a:endParaRPr lang="nl-BE" dirty="0"/>
          </a:p>
          <a:p>
            <a:r>
              <a:rPr lang="nl-BE" dirty="0">
                <a:sym typeface="Wingdings" panose="05000000000000000000" pitchFamily="2" charset="2"/>
              </a:rPr>
              <a:t>Dat heet een 3-tier architectuur</a:t>
            </a:r>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7</a:t>
            </a:fld>
            <a:endParaRPr lang="LID4096"/>
          </a:p>
        </p:txBody>
      </p:sp>
    </p:spTree>
    <p:extLst>
      <p:ext uri="{BB962C8B-B14F-4D97-AF65-F5344CB8AC3E}">
        <p14:creationId xmlns:p14="http://schemas.microsoft.com/office/powerpoint/2010/main" val="311155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Vaak is </a:t>
            </a:r>
            <a:r>
              <a:rPr lang="en-US" dirty="0" err="1"/>
              <a:t>deze</a:t>
            </a:r>
            <a:r>
              <a:rPr lang="en-US" dirty="0"/>
              <a:t> 2de server </a:t>
            </a:r>
            <a:r>
              <a:rPr lang="en-US" dirty="0" err="1"/>
              <a:t>een</a:t>
            </a:r>
            <a:r>
              <a:rPr lang="en-US" dirty="0"/>
              <a:t> databank.</a:t>
            </a:r>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8</a:t>
            </a:fld>
            <a:endParaRPr lang="LID4096"/>
          </a:p>
        </p:txBody>
      </p:sp>
    </p:spTree>
    <p:extLst>
      <p:ext uri="{BB962C8B-B14F-4D97-AF65-F5344CB8AC3E}">
        <p14:creationId xmlns:p14="http://schemas.microsoft.com/office/powerpoint/2010/main" val="187366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Sommige processen zijn zo gecompliceerd en dienen zo doorgedreven beveiligd te worden dat verwerking en gegevensbeheer beter worden opgesplitst over verschillende servers. Elke server neemt dan een gespecialiseerd deel van de verwerking of van het beheer van de gegevens op zich. Het totaal aantal toestellen dat in zo’n architectuur ingeschakeld wordt, ligt dan niet vast.</a:t>
            </a:r>
          </a:p>
          <a:p>
            <a:endParaRPr lang="nl-BE" dirty="0"/>
          </a:p>
          <a:p>
            <a:r>
              <a:rPr lang="nl-BE" dirty="0">
                <a:sym typeface="Wingdings" panose="05000000000000000000" pitchFamily="2" charset="2"/>
              </a:rPr>
              <a:t>We spreken dan van een multitier architectuur</a:t>
            </a:r>
            <a:endParaRPr lang="nl-BE" dirty="0"/>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9</a:t>
            </a:fld>
            <a:endParaRPr lang="LID4096"/>
          </a:p>
        </p:txBody>
      </p:sp>
    </p:spTree>
    <p:extLst>
      <p:ext uri="{BB962C8B-B14F-4D97-AF65-F5344CB8AC3E}">
        <p14:creationId xmlns:p14="http://schemas.microsoft.com/office/powerpoint/2010/main" val="302600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manier waarop servers in zo’n multitier samenwerken is vaak erg verschillend. Soms wordt gewerkt met een data warehouse of met clusters. Een data warehouse is een zeer uitgebreide bestandsserver waarin grote hoeveelheden gegevens worden opgeslagen. De meest opgezochte gegevens worden klaargezet op een tussensysteem, een kleinere fileserver, die de gegevens bevat voor dat bepaalde gedeelte van het netwerk. Daardoor worden de belangrijkste servers voor een groot gedeelte ontlast.</a:t>
            </a:r>
          </a:p>
          <a:p>
            <a:endParaRPr lang="LID4096" dirty="0"/>
          </a:p>
        </p:txBody>
      </p:sp>
      <p:sp>
        <p:nvSpPr>
          <p:cNvPr id="4" name="Slide Number Placeholder 3"/>
          <p:cNvSpPr>
            <a:spLocks noGrp="1"/>
          </p:cNvSpPr>
          <p:nvPr>
            <p:ph type="sldNum" sz="quarter" idx="5"/>
          </p:nvPr>
        </p:nvSpPr>
        <p:spPr/>
        <p:txBody>
          <a:bodyPr/>
          <a:lstStyle/>
          <a:p>
            <a:fld id="{7F417B18-357E-410D-BB5B-6A337B3DCB8D}" type="slidenum">
              <a:rPr lang="LID4096" smtClean="0"/>
              <a:t>10</a:t>
            </a:fld>
            <a:endParaRPr lang="LID4096"/>
          </a:p>
        </p:txBody>
      </p:sp>
    </p:spTree>
    <p:extLst>
      <p:ext uri="{BB962C8B-B14F-4D97-AF65-F5344CB8AC3E}">
        <p14:creationId xmlns:p14="http://schemas.microsoft.com/office/powerpoint/2010/main" val="2194356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48E8-0409-227D-6A38-85548CFC21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0A7E0F6E-136C-100A-E35F-840BC537F4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B29E62CB-721C-62C5-80D2-954380D5FBCF}"/>
              </a:ext>
            </a:extLst>
          </p:cNvPr>
          <p:cNvSpPr>
            <a:spLocks noGrp="1"/>
          </p:cNvSpPr>
          <p:nvPr>
            <p:ph type="dt" sz="half" idx="10"/>
          </p:nvPr>
        </p:nvSpPr>
        <p:spPr/>
        <p:txBody>
          <a:bodyPr/>
          <a:lstStyle/>
          <a:p>
            <a:fld id="{D2CC52E9-08D0-4BC0-9FA2-ADFA02718C48}" type="datetimeFigureOut">
              <a:rPr lang="LID4096" smtClean="0"/>
              <a:t>11/18/2025</a:t>
            </a:fld>
            <a:endParaRPr lang="LID4096"/>
          </a:p>
        </p:txBody>
      </p:sp>
      <p:sp>
        <p:nvSpPr>
          <p:cNvPr id="5" name="Footer Placeholder 4">
            <a:extLst>
              <a:ext uri="{FF2B5EF4-FFF2-40B4-BE49-F238E27FC236}">
                <a16:creationId xmlns:a16="http://schemas.microsoft.com/office/drawing/2014/main" id="{25BDC96F-827E-A8FA-EA14-BB7BB150144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DD89A5C-15FF-7CCB-1399-F659D8CD081C}"/>
              </a:ext>
            </a:extLst>
          </p:cNvPr>
          <p:cNvSpPr>
            <a:spLocks noGrp="1"/>
          </p:cNvSpPr>
          <p:nvPr>
            <p:ph type="sldNum" sz="quarter" idx="12"/>
          </p:nvPr>
        </p:nvSpPr>
        <p:spPr/>
        <p:txBody>
          <a:bodyPr/>
          <a:lstStyle/>
          <a:p>
            <a:fld id="{A2B6834F-DC91-47DC-9476-8C977CE3A2CD}" type="slidenum">
              <a:rPr lang="LID4096" smtClean="0"/>
              <a:t>‹#›</a:t>
            </a:fld>
            <a:endParaRPr lang="LID4096"/>
          </a:p>
        </p:txBody>
      </p:sp>
    </p:spTree>
    <p:extLst>
      <p:ext uri="{BB962C8B-B14F-4D97-AF65-F5344CB8AC3E}">
        <p14:creationId xmlns:p14="http://schemas.microsoft.com/office/powerpoint/2010/main" val="1319571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5D7D-4F54-5EA8-FE42-DE74622545FE}"/>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2DD73B83-FA50-BD43-B4BB-E824E2540A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3407240-E0BE-A1A3-BE78-8B1C29E9CE24}"/>
              </a:ext>
            </a:extLst>
          </p:cNvPr>
          <p:cNvSpPr>
            <a:spLocks noGrp="1"/>
          </p:cNvSpPr>
          <p:nvPr>
            <p:ph type="dt" sz="half" idx="10"/>
          </p:nvPr>
        </p:nvSpPr>
        <p:spPr/>
        <p:txBody>
          <a:bodyPr/>
          <a:lstStyle/>
          <a:p>
            <a:fld id="{D2CC52E9-08D0-4BC0-9FA2-ADFA02718C48}" type="datetimeFigureOut">
              <a:rPr lang="LID4096" smtClean="0"/>
              <a:t>11/18/2025</a:t>
            </a:fld>
            <a:endParaRPr lang="LID4096"/>
          </a:p>
        </p:txBody>
      </p:sp>
      <p:sp>
        <p:nvSpPr>
          <p:cNvPr id="5" name="Footer Placeholder 4">
            <a:extLst>
              <a:ext uri="{FF2B5EF4-FFF2-40B4-BE49-F238E27FC236}">
                <a16:creationId xmlns:a16="http://schemas.microsoft.com/office/drawing/2014/main" id="{49C446EC-A67D-B6D5-13A7-D4FD01D43FA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CFD58A3-EC96-DE11-8305-9E9B9C4395D4}"/>
              </a:ext>
            </a:extLst>
          </p:cNvPr>
          <p:cNvSpPr>
            <a:spLocks noGrp="1"/>
          </p:cNvSpPr>
          <p:nvPr>
            <p:ph type="sldNum" sz="quarter" idx="12"/>
          </p:nvPr>
        </p:nvSpPr>
        <p:spPr/>
        <p:txBody>
          <a:bodyPr/>
          <a:lstStyle/>
          <a:p>
            <a:fld id="{A2B6834F-DC91-47DC-9476-8C977CE3A2CD}" type="slidenum">
              <a:rPr lang="LID4096" smtClean="0"/>
              <a:t>‹#›</a:t>
            </a:fld>
            <a:endParaRPr lang="LID4096"/>
          </a:p>
        </p:txBody>
      </p:sp>
    </p:spTree>
    <p:extLst>
      <p:ext uri="{BB962C8B-B14F-4D97-AF65-F5344CB8AC3E}">
        <p14:creationId xmlns:p14="http://schemas.microsoft.com/office/powerpoint/2010/main" val="378920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8C504-0B27-54D0-1FBF-C5653BD6D6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369A974A-B868-3A7E-5E87-03D8DE4F55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C95437A-773B-7D5A-4D9C-BE1E4C847744}"/>
              </a:ext>
            </a:extLst>
          </p:cNvPr>
          <p:cNvSpPr>
            <a:spLocks noGrp="1"/>
          </p:cNvSpPr>
          <p:nvPr>
            <p:ph type="dt" sz="half" idx="10"/>
          </p:nvPr>
        </p:nvSpPr>
        <p:spPr/>
        <p:txBody>
          <a:bodyPr/>
          <a:lstStyle/>
          <a:p>
            <a:fld id="{D2CC52E9-08D0-4BC0-9FA2-ADFA02718C48}" type="datetimeFigureOut">
              <a:rPr lang="LID4096" smtClean="0"/>
              <a:t>11/18/2025</a:t>
            </a:fld>
            <a:endParaRPr lang="LID4096"/>
          </a:p>
        </p:txBody>
      </p:sp>
      <p:sp>
        <p:nvSpPr>
          <p:cNvPr id="5" name="Footer Placeholder 4">
            <a:extLst>
              <a:ext uri="{FF2B5EF4-FFF2-40B4-BE49-F238E27FC236}">
                <a16:creationId xmlns:a16="http://schemas.microsoft.com/office/drawing/2014/main" id="{17C3AE19-722D-9921-E490-BD1DA616C80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C51ECA8-BDAC-CDCC-F594-940398D41C48}"/>
              </a:ext>
            </a:extLst>
          </p:cNvPr>
          <p:cNvSpPr>
            <a:spLocks noGrp="1"/>
          </p:cNvSpPr>
          <p:nvPr>
            <p:ph type="sldNum" sz="quarter" idx="12"/>
          </p:nvPr>
        </p:nvSpPr>
        <p:spPr/>
        <p:txBody>
          <a:bodyPr/>
          <a:lstStyle/>
          <a:p>
            <a:fld id="{A2B6834F-DC91-47DC-9476-8C977CE3A2CD}" type="slidenum">
              <a:rPr lang="LID4096" smtClean="0"/>
              <a:t>‹#›</a:t>
            </a:fld>
            <a:endParaRPr lang="LID4096"/>
          </a:p>
        </p:txBody>
      </p:sp>
    </p:spTree>
    <p:extLst>
      <p:ext uri="{BB962C8B-B14F-4D97-AF65-F5344CB8AC3E}">
        <p14:creationId xmlns:p14="http://schemas.microsoft.com/office/powerpoint/2010/main" val="15384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5B6D-CA67-8C8E-4C6D-C7393ED2CF0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C85A7D51-8B4E-F722-6255-EBC72BAABB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0F0725A-F2B4-596C-E6BE-A555E8A65AD8}"/>
              </a:ext>
            </a:extLst>
          </p:cNvPr>
          <p:cNvSpPr>
            <a:spLocks noGrp="1"/>
          </p:cNvSpPr>
          <p:nvPr>
            <p:ph type="dt" sz="half" idx="10"/>
          </p:nvPr>
        </p:nvSpPr>
        <p:spPr/>
        <p:txBody>
          <a:bodyPr/>
          <a:lstStyle/>
          <a:p>
            <a:fld id="{D2CC52E9-08D0-4BC0-9FA2-ADFA02718C48}" type="datetimeFigureOut">
              <a:rPr lang="LID4096" smtClean="0"/>
              <a:t>11/18/2025</a:t>
            </a:fld>
            <a:endParaRPr lang="LID4096"/>
          </a:p>
        </p:txBody>
      </p:sp>
      <p:sp>
        <p:nvSpPr>
          <p:cNvPr id="5" name="Footer Placeholder 4">
            <a:extLst>
              <a:ext uri="{FF2B5EF4-FFF2-40B4-BE49-F238E27FC236}">
                <a16:creationId xmlns:a16="http://schemas.microsoft.com/office/drawing/2014/main" id="{9B5201A5-2600-37FE-E09B-EC996E1CD48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D61B32C-0128-9D9C-F058-7B80CB4EABA5}"/>
              </a:ext>
            </a:extLst>
          </p:cNvPr>
          <p:cNvSpPr>
            <a:spLocks noGrp="1"/>
          </p:cNvSpPr>
          <p:nvPr>
            <p:ph type="sldNum" sz="quarter" idx="12"/>
          </p:nvPr>
        </p:nvSpPr>
        <p:spPr/>
        <p:txBody>
          <a:bodyPr/>
          <a:lstStyle/>
          <a:p>
            <a:fld id="{A2B6834F-DC91-47DC-9476-8C977CE3A2CD}" type="slidenum">
              <a:rPr lang="LID4096" smtClean="0"/>
              <a:t>‹#›</a:t>
            </a:fld>
            <a:endParaRPr lang="LID4096"/>
          </a:p>
        </p:txBody>
      </p:sp>
    </p:spTree>
    <p:extLst>
      <p:ext uri="{BB962C8B-B14F-4D97-AF65-F5344CB8AC3E}">
        <p14:creationId xmlns:p14="http://schemas.microsoft.com/office/powerpoint/2010/main" val="4119220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AAB2-B876-69E6-6364-33FEF02BAC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ADE5CD31-BEA8-C165-99D0-8DD50C89E52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C824AE-342E-6381-9379-124E4C830A35}"/>
              </a:ext>
            </a:extLst>
          </p:cNvPr>
          <p:cNvSpPr>
            <a:spLocks noGrp="1"/>
          </p:cNvSpPr>
          <p:nvPr>
            <p:ph type="dt" sz="half" idx="10"/>
          </p:nvPr>
        </p:nvSpPr>
        <p:spPr/>
        <p:txBody>
          <a:bodyPr/>
          <a:lstStyle/>
          <a:p>
            <a:fld id="{D2CC52E9-08D0-4BC0-9FA2-ADFA02718C48}" type="datetimeFigureOut">
              <a:rPr lang="LID4096" smtClean="0"/>
              <a:t>11/18/2025</a:t>
            </a:fld>
            <a:endParaRPr lang="LID4096"/>
          </a:p>
        </p:txBody>
      </p:sp>
      <p:sp>
        <p:nvSpPr>
          <p:cNvPr id="5" name="Footer Placeholder 4">
            <a:extLst>
              <a:ext uri="{FF2B5EF4-FFF2-40B4-BE49-F238E27FC236}">
                <a16:creationId xmlns:a16="http://schemas.microsoft.com/office/drawing/2014/main" id="{40FAC54A-8074-48F5-66D7-0B7106F623B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455D767-5443-9A19-58D9-9E3C2F52C905}"/>
              </a:ext>
            </a:extLst>
          </p:cNvPr>
          <p:cNvSpPr>
            <a:spLocks noGrp="1"/>
          </p:cNvSpPr>
          <p:nvPr>
            <p:ph type="sldNum" sz="quarter" idx="12"/>
          </p:nvPr>
        </p:nvSpPr>
        <p:spPr/>
        <p:txBody>
          <a:bodyPr/>
          <a:lstStyle/>
          <a:p>
            <a:fld id="{A2B6834F-DC91-47DC-9476-8C977CE3A2CD}" type="slidenum">
              <a:rPr lang="LID4096" smtClean="0"/>
              <a:t>‹#›</a:t>
            </a:fld>
            <a:endParaRPr lang="LID4096"/>
          </a:p>
        </p:txBody>
      </p:sp>
    </p:spTree>
    <p:extLst>
      <p:ext uri="{BB962C8B-B14F-4D97-AF65-F5344CB8AC3E}">
        <p14:creationId xmlns:p14="http://schemas.microsoft.com/office/powerpoint/2010/main" val="699096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8202-9135-61BB-76DD-3F42CDB0AD85}"/>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59E1782-C8CF-0FF1-0DCF-6986474DBC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AA2B3AAF-662E-A904-482F-1023C87636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B58BAF09-580E-767B-AC43-1DB794CB8F07}"/>
              </a:ext>
            </a:extLst>
          </p:cNvPr>
          <p:cNvSpPr>
            <a:spLocks noGrp="1"/>
          </p:cNvSpPr>
          <p:nvPr>
            <p:ph type="dt" sz="half" idx="10"/>
          </p:nvPr>
        </p:nvSpPr>
        <p:spPr/>
        <p:txBody>
          <a:bodyPr/>
          <a:lstStyle/>
          <a:p>
            <a:fld id="{D2CC52E9-08D0-4BC0-9FA2-ADFA02718C48}" type="datetimeFigureOut">
              <a:rPr lang="LID4096" smtClean="0"/>
              <a:t>11/18/2025</a:t>
            </a:fld>
            <a:endParaRPr lang="LID4096"/>
          </a:p>
        </p:txBody>
      </p:sp>
      <p:sp>
        <p:nvSpPr>
          <p:cNvPr id="6" name="Footer Placeholder 5">
            <a:extLst>
              <a:ext uri="{FF2B5EF4-FFF2-40B4-BE49-F238E27FC236}">
                <a16:creationId xmlns:a16="http://schemas.microsoft.com/office/drawing/2014/main" id="{BBAB753E-E432-C2DA-89E9-83893200743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A250496-A013-B93F-EF9A-C17EC2A43D14}"/>
              </a:ext>
            </a:extLst>
          </p:cNvPr>
          <p:cNvSpPr>
            <a:spLocks noGrp="1"/>
          </p:cNvSpPr>
          <p:nvPr>
            <p:ph type="sldNum" sz="quarter" idx="12"/>
          </p:nvPr>
        </p:nvSpPr>
        <p:spPr/>
        <p:txBody>
          <a:bodyPr/>
          <a:lstStyle/>
          <a:p>
            <a:fld id="{A2B6834F-DC91-47DC-9476-8C977CE3A2CD}" type="slidenum">
              <a:rPr lang="LID4096" smtClean="0"/>
              <a:t>‹#›</a:t>
            </a:fld>
            <a:endParaRPr lang="LID4096"/>
          </a:p>
        </p:txBody>
      </p:sp>
    </p:spTree>
    <p:extLst>
      <p:ext uri="{BB962C8B-B14F-4D97-AF65-F5344CB8AC3E}">
        <p14:creationId xmlns:p14="http://schemas.microsoft.com/office/powerpoint/2010/main" val="3411338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F05DA-D738-583E-9AE4-8252799AB6D7}"/>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1E6F7E40-939A-AC45-E397-DA25B5EEF9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C3A2DB-447D-D59F-5041-3315B2DDE7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F4DDD39-448F-5CF3-090D-4A356F98BC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71459F-074D-6A69-2956-15C9452F6D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58276ACF-5C94-EC22-F12C-D46B67896E2C}"/>
              </a:ext>
            </a:extLst>
          </p:cNvPr>
          <p:cNvSpPr>
            <a:spLocks noGrp="1"/>
          </p:cNvSpPr>
          <p:nvPr>
            <p:ph type="dt" sz="half" idx="10"/>
          </p:nvPr>
        </p:nvSpPr>
        <p:spPr/>
        <p:txBody>
          <a:bodyPr/>
          <a:lstStyle/>
          <a:p>
            <a:fld id="{D2CC52E9-08D0-4BC0-9FA2-ADFA02718C48}" type="datetimeFigureOut">
              <a:rPr lang="LID4096" smtClean="0"/>
              <a:t>11/18/2025</a:t>
            </a:fld>
            <a:endParaRPr lang="LID4096"/>
          </a:p>
        </p:txBody>
      </p:sp>
      <p:sp>
        <p:nvSpPr>
          <p:cNvPr id="8" name="Footer Placeholder 7">
            <a:extLst>
              <a:ext uri="{FF2B5EF4-FFF2-40B4-BE49-F238E27FC236}">
                <a16:creationId xmlns:a16="http://schemas.microsoft.com/office/drawing/2014/main" id="{D4C9EFB1-EA48-4A0F-1A36-D438601F27B2}"/>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74C313-D0B7-AA3A-913B-36DD7A9DDA6D}"/>
              </a:ext>
            </a:extLst>
          </p:cNvPr>
          <p:cNvSpPr>
            <a:spLocks noGrp="1"/>
          </p:cNvSpPr>
          <p:nvPr>
            <p:ph type="sldNum" sz="quarter" idx="12"/>
          </p:nvPr>
        </p:nvSpPr>
        <p:spPr/>
        <p:txBody>
          <a:bodyPr/>
          <a:lstStyle/>
          <a:p>
            <a:fld id="{A2B6834F-DC91-47DC-9476-8C977CE3A2CD}" type="slidenum">
              <a:rPr lang="LID4096" smtClean="0"/>
              <a:t>‹#›</a:t>
            </a:fld>
            <a:endParaRPr lang="LID4096"/>
          </a:p>
        </p:txBody>
      </p:sp>
    </p:spTree>
    <p:extLst>
      <p:ext uri="{BB962C8B-B14F-4D97-AF65-F5344CB8AC3E}">
        <p14:creationId xmlns:p14="http://schemas.microsoft.com/office/powerpoint/2010/main" val="1023365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0B92-C79B-DAA1-5B1D-2C04D073F3E8}"/>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0ECD8DB9-E755-7D59-CD90-C4C8BF8CFFA4}"/>
              </a:ext>
            </a:extLst>
          </p:cNvPr>
          <p:cNvSpPr>
            <a:spLocks noGrp="1"/>
          </p:cNvSpPr>
          <p:nvPr>
            <p:ph type="dt" sz="half" idx="10"/>
          </p:nvPr>
        </p:nvSpPr>
        <p:spPr/>
        <p:txBody>
          <a:bodyPr/>
          <a:lstStyle/>
          <a:p>
            <a:fld id="{D2CC52E9-08D0-4BC0-9FA2-ADFA02718C48}" type="datetimeFigureOut">
              <a:rPr lang="LID4096" smtClean="0"/>
              <a:t>11/18/2025</a:t>
            </a:fld>
            <a:endParaRPr lang="LID4096"/>
          </a:p>
        </p:txBody>
      </p:sp>
      <p:sp>
        <p:nvSpPr>
          <p:cNvPr id="4" name="Footer Placeholder 3">
            <a:extLst>
              <a:ext uri="{FF2B5EF4-FFF2-40B4-BE49-F238E27FC236}">
                <a16:creationId xmlns:a16="http://schemas.microsoft.com/office/drawing/2014/main" id="{65477752-74CB-F428-3AA8-AF05DF1C94B3}"/>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4A34DD0B-308F-016B-DC60-DD36F3F09030}"/>
              </a:ext>
            </a:extLst>
          </p:cNvPr>
          <p:cNvSpPr>
            <a:spLocks noGrp="1"/>
          </p:cNvSpPr>
          <p:nvPr>
            <p:ph type="sldNum" sz="quarter" idx="12"/>
          </p:nvPr>
        </p:nvSpPr>
        <p:spPr/>
        <p:txBody>
          <a:bodyPr/>
          <a:lstStyle/>
          <a:p>
            <a:fld id="{A2B6834F-DC91-47DC-9476-8C977CE3A2CD}" type="slidenum">
              <a:rPr lang="LID4096" smtClean="0"/>
              <a:t>‹#›</a:t>
            </a:fld>
            <a:endParaRPr lang="LID4096"/>
          </a:p>
        </p:txBody>
      </p:sp>
    </p:spTree>
    <p:extLst>
      <p:ext uri="{BB962C8B-B14F-4D97-AF65-F5344CB8AC3E}">
        <p14:creationId xmlns:p14="http://schemas.microsoft.com/office/powerpoint/2010/main" val="2699941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AE9F6-44C3-E64C-EBE5-2835F7D88BFF}"/>
              </a:ext>
            </a:extLst>
          </p:cNvPr>
          <p:cNvSpPr>
            <a:spLocks noGrp="1"/>
          </p:cNvSpPr>
          <p:nvPr>
            <p:ph type="dt" sz="half" idx="10"/>
          </p:nvPr>
        </p:nvSpPr>
        <p:spPr/>
        <p:txBody>
          <a:bodyPr/>
          <a:lstStyle/>
          <a:p>
            <a:fld id="{D2CC52E9-08D0-4BC0-9FA2-ADFA02718C48}" type="datetimeFigureOut">
              <a:rPr lang="LID4096" smtClean="0"/>
              <a:t>11/18/2025</a:t>
            </a:fld>
            <a:endParaRPr lang="LID4096"/>
          </a:p>
        </p:txBody>
      </p:sp>
      <p:sp>
        <p:nvSpPr>
          <p:cNvPr id="3" name="Footer Placeholder 2">
            <a:extLst>
              <a:ext uri="{FF2B5EF4-FFF2-40B4-BE49-F238E27FC236}">
                <a16:creationId xmlns:a16="http://schemas.microsoft.com/office/drawing/2014/main" id="{A7A22EC2-78B7-7134-58D2-EEC61577728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06A0FA07-5FBE-C41F-A60A-185A115C8468}"/>
              </a:ext>
            </a:extLst>
          </p:cNvPr>
          <p:cNvSpPr>
            <a:spLocks noGrp="1"/>
          </p:cNvSpPr>
          <p:nvPr>
            <p:ph type="sldNum" sz="quarter" idx="12"/>
          </p:nvPr>
        </p:nvSpPr>
        <p:spPr/>
        <p:txBody>
          <a:bodyPr/>
          <a:lstStyle/>
          <a:p>
            <a:fld id="{A2B6834F-DC91-47DC-9476-8C977CE3A2CD}" type="slidenum">
              <a:rPr lang="LID4096" smtClean="0"/>
              <a:t>‹#›</a:t>
            </a:fld>
            <a:endParaRPr lang="LID4096"/>
          </a:p>
        </p:txBody>
      </p:sp>
    </p:spTree>
    <p:extLst>
      <p:ext uri="{BB962C8B-B14F-4D97-AF65-F5344CB8AC3E}">
        <p14:creationId xmlns:p14="http://schemas.microsoft.com/office/powerpoint/2010/main" val="4041458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14457-1BEC-3D32-620D-0F23C66C4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E7F717A7-8F7F-A12E-1127-E475CF918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BA1F923E-4D4D-38B6-8D30-176E8B24C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ACA3CB-B106-9394-8D99-12A6C5C23494}"/>
              </a:ext>
            </a:extLst>
          </p:cNvPr>
          <p:cNvSpPr>
            <a:spLocks noGrp="1"/>
          </p:cNvSpPr>
          <p:nvPr>
            <p:ph type="dt" sz="half" idx="10"/>
          </p:nvPr>
        </p:nvSpPr>
        <p:spPr/>
        <p:txBody>
          <a:bodyPr/>
          <a:lstStyle/>
          <a:p>
            <a:fld id="{D2CC52E9-08D0-4BC0-9FA2-ADFA02718C48}" type="datetimeFigureOut">
              <a:rPr lang="LID4096" smtClean="0"/>
              <a:t>11/18/2025</a:t>
            </a:fld>
            <a:endParaRPr lang="LID4096"/>
          </a:p>
        </p:txBody>
      </p:sp>
      <p:sp>
        <p:nvSpPr>
          <p:cNvPr id="6" name="Footer Placeholder 5">
            <a:extLst>
              <a:ext uri="{FF2B5EF4-FFF2-40B4-BE49-F238E27FC236}">
                <a16:creationId xmlns:a16="http://schemas.microsoft.com/office/drawing/2014/main" id="{DFEBC446-2EB3-5269-2775-6486C55248B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395D5076-4899-C3C9-147E-C54EA3AAD355}"/>
              </a:ext>
            </a:extLst>
          </p:cNvPr>
          <p:cNvSpPr>
            <a:spLocks noGrp="1"/>
          </p:cNvSpPr>
          <p:nvPr>
            <p:ph type="sldNum" sz="quarter" idx="12"/>
          </p:nvPr>
        </p:nvSpPr>
        <p:spPr/>
        <p:txBody>
          <a:bodyPr/>
          <a:lstStyle/>
          <a:p>
            <a:fld id="{A2B6834F-DC91-47DC-9476-8C977CE3A2CD}" type="slidenum">
              <a:rPr lang="LID4096" smtClean="0"/>
              <a:t>‹#›</a:t>
            </a:fld>
            <a:endParaRPr lang="LID4096"/>
          </a:p>
        </p:txBody>
      </p:sp>
    </p:spTree>
    <p:extLst>
      <p:ext uri="{BB962C8B-B14F-4D97-AF65-F5344CB8AC3E}">
        <p14:creationId xmlns:p14="http://schemas.microsoft.com/office/powerpoint/2010/main" val="4250045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F4AE-7DEC-C5E6-5E24-47FFFA3E39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C98E206E-71D0-2856-48D2-995C745D0A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EA3C3C19-940C-F005-C9CF-C211B4220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9A3A93-D47B-4B22-E2DD-85929657B5C1}"/>
              </a:ext>
            </a:extLst>
          </p:cNvPr>
          <p:cNvSpPr>
            <a:spLocks noGrp="1"/>
          </p:cNvSpPr>
          <p:nvPr>
            <p:ph type="dt" sz="half" idx="10"/>
          </p:nvPr>
        </p:nvSpPr>
        <p:spPr/>
        <p:txBody>
          <a:bodyPr/>
          <a:lstStyle/>
          <a:p>
            <a:fld id="{D2CC52E9-08D0-4BC0-9FA2-ADFA02718C48}" type="datetimeFigureOut">
              <a:rPr lang="LID4096" smtClean="0"/>
              <a:t>11/18/2025</a:t>
            </a:fld>
            <a:endParaRPr lang="LID4096"/>
          </a:p>
        </p:txBody>
      </p:sp>
      <p:sp>
        <p:nvSpPr>
          <p:cNvPr id="6" name="Footer Placeholder 5">
            <a:extLst>
              <a:ext uri="{FF2B5EF4-FFF2-40B4-BE49-F238E27FC236}">
                <a16:creationId xmlns:a16="http://schemas.microsoft.com/office/drawing/2014/main" id="{ACACDC80-C81A-F67A-F1E0-36A22598CED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ED5208B8-12DF-9B16-F867-24245308DE1C}"/>
              </a:ext>
            </a:extLst>
          </p:cNvPr>
          <p:cNvSpPr>
            <a:spLocks noGrp="1"/>
          </p:cNvSpPr>
          <p:nvPr>
            <p:ph type="sldNum" sz="quarter" idx="12"/>
          </p:nvPr>
        </p:nvSpPr>
        <p:spPr/>
        <p:txBody>
          <a:bodyPr/>
          <a:lstStyle/>
          <a:p>
            <a:fld id="{A2B6834F-DC91-47DC-9476-8C977CE3A2CD}" type="slidenum">
              <a:rPr lang="LID4096" smtClean="0"/>
              <a:t>‹#›</a:t>
            </a:fld>
            <a:endParaRPr lang="LID4096"/>
          </a:p>
        </p:txBody>
      </p:sp>
    </p:spTree>
    <p:extLst>
      <p:ext uri="{BB962C8B-B14F-4D97-AF65-F5344CB8AC3E}">
        <p14:creationId xmlns:p14="http://schemas.microsoft.com/office/powerpoint/2010/main" val="2658174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4F960C-AC6A-F149-F111-75B5FA7BF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868A755B-211C-01B6-F72E-8D3A88503C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55EA6AD-1834-A30E-276F-98DE10994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CC52E9-08D0-4BC0-9FA2-ADFA02718C48}" type="datetimeFigureOut">
              <a:rPr lang="LID4096" smtClean="0"/>
              <a:t>11/18/2025</a:t>
            </a:fld>
            <a:endParaRPr lang="LID4096"/>
          </a:p>
        </p:txBody>
      </p:sp>
      <p:sp>
        <p:nvSpPr>
          <p:cNvPr id="5" name="Footer Placeholder 4">
            <a:extLst>
              <a:ext uri="{FF2B5EF4-FFF2-40B4-BE49-F238E27FC236}">
                <a16:creationId xmlns:a16="http://schemas.microsoft.com/office/drawing/2014/main" id="{B70370EB-7A1A-9E6A-3A47-34C40C625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48F8203A-1B09-FB52-DA42-60B071D1FB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B6834F-DC91-47DC-9476-8C977CE3A2CD}" type="slidenum">
              <a:rPr lang="LID4096" smtClean="0"/>
              <a:t>‹#›</a:t>
            </a:fld>
            <a:endParaRPr lang="LID4096"/>
          </a:p>
        </p:txBody>
      </p:sp>
    </p:spTree>
    <p:extLst>
      <p:ext uri="{BB962C8B-B14F-4D97-AF65-F5344CB8AC3E}">
        <p14:creationId xmlns:p14="http://schemas.microsoft.com/office/powerpoint/2010/main" val="4231344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3.png"/><Relationship Id="rId9"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9.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39.png"/><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 Id="rId14" Type="http://schemas.openxmlformats.org/officeDocument/2006/relationships/image" Target="../media/image41.png"/></Relationships>
</file>

<file path=ppt/slides/_rels/slide6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02DE8-F650-229F-6D4A-4410EFA07D36}"/>
              </a:ext>
            </a:extLst>
          </p:cNvPr>
          <p:cNvSpPr>
            <a:spLocks noGrp="1"/>
          </p:cNvSpPr>
          <p:nvPr>
            <p:ph type="ctrTitle"/>
          </p:nvPr>
        </p:nvSpPr>
        <p:spPr>
          <a:xfrm>
            <a:off x="1524000" y="1635710"/>
            <a:ext cx="9144000" cy="2387600"/>
          </a:xfrm>
        </p:spPr>
        <p:txBody>
          <a:bodyPr/>
          <a:lstStyle/>
          <a:p>
            <a:r>
              <a:rPr lang="en-US" dirty="0"/>
              <a:t>Servers</a:t>
            </a:r>
            <a:endParaRPr lang="LID4096" dirty="0"/>
          </a:p>
        </p:txBody>
      </p:sp>
    </p:spTree>
    <p:extLst>
      <p:ext uri="{BB962C8B-B14F-4D97-AF65-F5344CB8AC3E}">
        <p14:creationId xmlns:p14="http://schemas.microsoft.com/office/powerpoint/2010/main" val="2748139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3065-3574-1734-CA64-036A46397ACB}"/>
              </a:ext>
            </a:extLst>
          </p:cNvPr>
          <p:cNvSpPr>
            <a:spLocks noGrp="1"/>
          </p:cNvSpPr>
          <p:nvPr>
            <p:ph type="title"/>
          </p:nvPr>
        </p:nvSpPr>
        <p:spPr/>
        <p:txBody>
          <a:bodyPr/>
          <a:lstStyle/>
          <a:p>
            <a:r>
              <a:rPr lang="en-US" dirty="0"/>
              <a:t>Client/server </a:t>
            </a:r>
            <a:r>
              <a:rPr lang="en-US" dirty="0" err="1"/>
              <a:t>verwerking</a:t>
            </a:r>
            <a:endParaRPr lang="LID4096" dirty="0"/>
          </a:p>
        </p:txBody>
      </p:sp>
      <p:cxnSp>
        <p:nvCxnSpPr>
          <p:cNvPr id="4" name="Rechte verbindingslijn 21">
            <a:extLst>
              <a:ext uri="{FF2B5EF4-FFF2-40B4-BE49-F238E27FC236}">
                <a16:creationId xmlns:a16="http://schemas.microsoft.com/office/drawing/2014/main" id="{479F9F60-5BE0-73D5-D8B7-C896E44C326B}"/>
              </a:ext>
            </a:extLst>
          </p:cNvPr>
          <p:cNvCxnSpPr>
            <a:cxnSpLocks/>
          </p:cNvCxnSpPr>
          <p:nvPr/>
        </p:nvCxnSpPr>
        <p:spPr>
          <a:xfrm>
            <a:off x="-277125" y="2286798"/>
            <a:ext cx="2573882"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ekstvak 12">
            <a:extLst>
              <a:ext uri="{FF2B5EF4-FFF2-40B4-BE49-F238E27FC236}">
                <a16:creationId xmlns:a16="http://schemas.microsoft.com/office/drawing/2014/main" id="{F4EDDC6C-7191-80E8-097F-B627F414E646}"/>
              </a:ext>
            </a:extLst>
          </p:cNvPr>
          <p:cNvSpPr txBox="1"/>
          <p:nvPr/>
        </p:nvSpPr>
        <p:spPr>
          <a:xfrm>
            <a:off x="1428750" y="5772702"/>
            <a:ext cx="9925050" cy="923330"/>
          </a:xfrm>
          <a:prstGeom prst="rect">
            <a:avLst/>
          </a:prstGeom>
          <a:noFill/>
        </p:spPr>
        <p:txBody>
          <a:bodyPr wrap="square" rtlCol="0">
            <a:spAutoFit/>
          </a:bodyPr>
          <a:lstStyle/>
          <a:p>
            <a:pPr algn="ctr"/>
            <a:r>
              <a:rPr lang="nl-BE" sz="5400" dirty="0">
                <a:latin typeface="Barlow Condensed" panose="00000506000000000000" pitchFamily="2" charset="0"/>
              </a:rPr>
              <a:t>data warehouse</a:t>
            </a:r>
          </a:p>
        </p:txBody>
      </p:sp>
      <p:cxnSp>
        <p:nvCxnSpPr>
          <p:cNvPr id="6" name="Rechte verbindingslijn 22">
            <a:extLst>
              <a:ext uri="{FF2B5EF4-FFF2-40B4-BE49-F238E27FC236}">
                <a16:creationId xmlns:a16="http://schemas.microsoft.com/office/drawing/2014/main" id="{9095AC67-C0A9-FB69-27FC-159840B9609B}"/>
              </a:ext>
            </a:extLst>
          </p:cNvPr>
          <p:cNvCxnSpPr>
            <a:cxnSpLocks/>
          </p:cNvCxnSpPr>
          <p:nvPr/>
        </p:nvCxnSpPr>
        <p:spPr>
          <a:xfrm>
            <a:off x="-89250" y="3667695"/>
            <a:ext cx="2386007" cy="665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Rechte verbindingslijn 23">
            <a:extLst>
              <a:ext uri="{FF2B5EF4-FFF2-40B4-BE49-F238E27FC236}">
                <a16:creationId xmlns:a16="http://schemas.microsoft.com/office/drawing/2014/main" id="{3507D5C8-2131-DBE3-65BD-20374174EA93}"/>
              </a:ext>
            </a:extLst>
          </p:cNvPr>
          <p:cNvCxnSpPr>
            <a:cxnSpLocks/>
          </p:cNvCxnSpPr>
          <p:nvPr/>
        </p:nvCxnSpPr>
        <p:spPr>
          <a:xfrm>
            <a:off x="0" y="4955118"/>
            <a:ext cx="2296757" cy="1223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Rechte verbindingslijn 26">
            <a:extLst>
              <a:ext uri="{FF2B5EF4-FFF2-40B4-BE49-F238E27FC236}">
                <a16:creationId xmlns:a16="http://schemas.microsoft.com/office/drawing/2014/main" id="{168635E2-2F5C-836F-1687-ECDD64C8F699}"/>
              </a:ext>
            </a:extLst>
          </p:cNvPr>
          <p:cNvCxnSpPr/>
          <p:nvPr/>
        </p:nvCxnSpPr>
        <p:spPr>
          <a:xfrm>
            <a:off x="4076092" y="2353397"/>
            <a:ext cx="1505558" cy="1234896"/>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Rechte verbindingslijn 28">
            <a:extLst>
              <a:ext uri="{FF2B5EF4-FFF2-40B4-BE49-F238E27FC236}">
                <a16:creationId xmlns:a16="http://schemas.microsoft.com/office/drawing/2014/main" id="{2E62DD36-2758-A0BE-2EF4-7B983F31D4E2}"/>
              </a:ext>
            </a:extLst>
          </p:cNvPr>
          <p:cNvCxnSpPr/>
          <p:nvPr/>
        </p:nvCxnSpPr>
        <p:spPr>
          <a:xfrm>
            <a:off x="4170205" y="3672781"/>
            <a:ext cx="1323166"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32">
            <a:extLst>
              <a:ext uri="{FF2B5EF4-FFF2-40B4-BE49-F238E27FC236}">
                <a16:creationId xmlns:a16="http://schemas.microsoft.com/office/drawing/2014/main" id="{51D97EDA-1CB7-AF69-A705-C340B685CD98}"/>
              </a:ext>
            </a:extLst>
          </p:cNvPr>
          <p:cNvCxnSpPr/>
          <p:nvPr/>
        </p:nvCxnSpPr>
        <p:spPr>
          <a:xfrm flipV="1">
            <a:off x="4170205" y="3830851"/>
            <a:ext cx="1373315" cy="104589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34">
            <a:extLst>
              <a:ext uri="{FF2B5EF4-FFF2-40B4-BE49-F238E27FC236}">
                <a16:creationId xmlns:a16="http://schemas.microsoft.com/office/drawing/2014/main" id="{E8E2B658-A173-93F6-D0CA-8C2EF97F1E76}"/>
              </a:ext>
            </a:extLst>
          </p:cNvPr>
          <p:cNvCxnSpPr/>
          <p:nvPr/>
        </p:nvCxnSpPr>
        <p:spPr>
          <a:xfrm flipV="1">
            <a:off x="7605903" y="2796139"/>
            <a:ext cx="1381887" cy="792154"/>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36">
            <a:extLst>
              <a:ext uri="{FF2B5EF4-FFF2-40B4-BE49-F238E27FC236}">
                <a16:creationId xmlns:a16="http://schemas.microsoft.com/office/drawing/2014/main" id="{49B7D27D-CF7E-3539-31A5-9252EA7C5642}"/>
              </a:ext>
            </a:extLst>
          </p:cNvPr>
          <p:cNvCxnSpPr/>
          <p:nvPr/>
        </p:nvCxnSpPr>
        <p:spPr>
          <a:xfrm>
            <a:off x="7605903" y="3923076"/>
            <a:ext cx="1249165" cy="78738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Afbeelding 3">
            <a:extLst>
              <a:ext uri="{FF2B5EF4-FFF2-40B4-BE49-F238E27FC236}">
                <a16:creationId xmlns:a16="http://schemas.microsoft.com/office/drawing/2014/main" id="{17AF60B5-74F9-DD83-782C-764F26952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630" y="2688180"/>
            <a:ext cx="2285342" cy="2285342"/>
          </a:xfrm>
          <a:prstGeom prst="rect">
            <a:avLst/>
          </a:prstGeom>
        </p:spPr>
      </p:pic>
      <p:pic>
        <p:nvPicPr>
          <p:cNvPr id="14" name="Afbeelding 15">
            <a:extLst>
              <a:ext uri="{FF2B5EF4-FFF2-40B4-BE49-F238E27FC236}">
                <a16:creationId xmlns:a16="http://schemas.microsoft.com/office/drawing/2014/main" id="{4B483F79-E189-CE45-B9BA-422964FCF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198" y="1388970"/>
            <a:ext cx="2199323" cy="2199323"/>
          </a:xfrm>
          <a:prstGeom prst="rect">
            <a:avLst/>
          </a:prstGeom>
        </p:spPr>
      </p:pic>
      <p:pic>
        <p:nvPicPr>
          <p:cNvPr id="15" name="Afbeelding 17">
            <a:extLst>
              <a:ext uri="{FF2B5EF4-FFF2-40B4-BE49-F238E27FC236}">
                <a16:creationId xmlns:a16="http://schemas.microsoft.com/office/drawing/2014/main" id="{2B4B3DC6-6C0C-AB02-2E71-90DE40693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198" y="3487654"/>
            <a:ext cx="2199323" cy="2199323"/>
          </a:xfrm>
          <a:prstGeom prst="rect">
            <a:avLst/>
          </a:prstGeom>
        </p:spPr>
      </p:pic>
      <p:pic>
        <p:nvPicPr>
          <p:cNvPr id="16" name="Afbeelding 19">
            <a:extLst>
              <a:ext uri="{FF2B5EF4-FFF2-40B4-BE49-F238E27FC236}">
                <a16:creationId xmlns:a16="http://schemas.microsoft.com/office/drawing/2014/main" id="{CC58CE3D-1679-DF6C-DBCE-E4D45A7B5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822" y="2317791"/>
            <a:ext cx="2199323" cy="2199323"/>
          </a:xfrm>
          <a:prstGeom prst="rect">
            <a:avLst/>
          </a:prstGeom>
        </p:spPr>
      </p:pic>
      <p:pic>
        <p:nvPicPr>
          <p:cNvPr id="17" name="Afbeelding 20">
            <a:extLst>
              <a:ext uri="{FF2B5EF4-FFF2-40B4-BE49-F238E27FC236}">
                <a16:creationId xmlns:a16="http://schemas.microsoft.com/office/drawing/2014/main" id="{D159DFA1-D55E-9599-5948-4B4BE1197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5952" y="3610795"/>
            <a:ext cx="2199323" cy="2199323"/>
          </a:xfrm>
          <a:prstGeom prst="rect">
            <a:avLst/>
          </a:prstGeom>
        </p:spPr>
      </p:pic>
      <p:sp>
        <p:nvSpPr>
          <p:cNvPr id="18" name="Tekstvak 42">
            <a:extLst>
              <a:ext uri="{FF2B5EF4-FFF2-40B4-BE49-F238E27FC236}">
                <a16:creationId xmlns:a16="http://schemas.microsoft.com/office/drawing/2014/main" id="{CA6678AA-5AE1-436A-9412-541D2ECD560A}"/>
              </a:ext>
            </a:extLst>
          </p:cNvPr>
          <p:cNvSpPr txBox="1"/>
          <p:nvPr/>
        </p:nvSpPr>
        <p:spPr>
          <a:xfrm>
            <a:off x="1428750" y="1522918"/>
            <a:ext cx="1687670" cy="461665"/>
          </a:xfrm>
          <a:prstGeom prst="rect">
            <a:avLst/>
          </a:prstGeom>
          <a:noFill/>
        </p:spPr>
        <p:txBody>
          <a:bodyPr wrap="square" rtlCol="0">
            <a:spAutoFit/>
          </a:bodyPr>
          <a:lstStyle/>
          <a:p>
            <a:pPr algn="ctr"/>
            <a:r>
              <a:rPr lang="nl-BE" sz="2400" dirty="0">
                <a:latin typeface="Barlow Condensed" panose="00000506000000000000" pitchFamily="2" charset="0"/>
              </a:rPr>
              <a:t>fileserver 1</a:t>
            </a:r>
          </a:p>
        </p:txBody>
      </p:sp>
      <p:sp>
        <p:nvSpPr>
          <p:cNvPr id="19" name="Tekstvak 43">
            <a:extLst>
              <a:ext uri="{FF2B5EF4-FFF2-40B4-BE49-F238E27FC236}">
                <a16:creationId xmlns:a16="http://schemas.microsoft.com/office/drawing/2014/main" id="{E03FE921-CF26-4DC4-85DC-0348EC6B7FD9}"/>
              </a:ext>
            </a:extLst>
          </p:cNvPr>
          <p:cNvSpPr txBox="1"/>
          <p:nvPr/>
        </p:nvSpPr>
        <p:spPr>
          <a:xfrm>
            <a:off x="1428750" y="2768026"/>
            <a:ext cx="1687670" cy="461665"/>
          </a:xfrm>
          <a:prstGeom prst="rect">
            <a:avLst/>
          </a:prstGeom>
          <a:noFill/>
        </p:spPr>
        <p:txBody>
          <a:bodyPr wrap="square" rtlCol="0">
            <a:spAutoFit/>
          </a:bodyPr>
          <a:lstStyle/>
          <a:p>
            <a:pPr algn="ctr"/>
            <a:r>
              <a:rPr lang="nl-BE" sz="2400" dirty="0">
                <a:latin typeface="Barlow Condensed" panose="00000506000000000000" pitchFamily="2" charset="0"/>
              </a:rPr>
              <a:t>fileserver 2</a:t>
            </a:r>
          </a:p>
        </p:txBody>
      </p:sp>
      <p:sp>
        <p:nvSpPr>
          <p:cNvPr id="20" name="Tekstvak 44">
            <a:extLst>
              <a:ext uri="{FF2B5EF4-FFF2-40B4-BE49-F238E27FC236}">
                <a16:creationId xmlns:a16="http://schemas.microsoft.com/office/drawing/2014/main" id="{363BE58B-961D-D4BA-0783-60A6C2738DA1}"/>
              </a:ext>
            </a:extLst>
          </p:cNvPr>
          <p:cNvSpPr txBox="1"/>
          <p:nvPr/>
        </p:nvSpPr>
        <p:spPr>
          <a:xfrm>
            <a:off x="1406180" y="4141174"/>
            <a:ext cx="1687670" cy="461665"/>
          </a:xfrm>
          <a:prstGeom prst="rect">
            <a:avLst/>
          </a:prstGeom>
          <a:noFill/>
        </p:spPr>
        <p:txBody>
          <a:bodyPr wrap="square" rtlCol="0">
            <a:spAutoFit/>
          </a:bodyPr>
          <a:lstStyle/>
          <a:p>
            <a:pPr algn="ctr"/>
            <a:r>
              <a:rPr lang="nl-BE" sz="2400" dirty="0">
                <a:latin typeface="Barlow Condensed" panose="00000506000000000000" pitchFamily="2" charset="0"/>
              </a:rPr>
              <a:t>fileserver 3</a:t>
            </a:r>
          </a:p>
        </p:txBody>
      </p:sp>
      <p:sp>
        <p:nvSpPr>
          <p:cNvPr id="21" name="Tekstvak 45">
            <a:extLst>
              <a:ext uri="{FF2B5EF4-FFF2-40B4-BE49-F238E27FC236}">
                <a16:creationId xmlns:a16="http://schemas.microsoft.com/office/drawing/2014/main" id="{6B6EC145-E7A7-D26D-6A15-9DABA14F4FC9}"/>
              </a:ext>
            </a:extLst>
          </p:cNvPr>
          <p:cNvSpPr txBox="1"/>
          <p:nvPr/>
        </p:nvSpPr>
        <p:spPr>
          <a:xfrm>
            <a:off x="5691996" y="2454341"/>
            <a:ext cx="1904630" cy="461665"/>
          </a:xfrm>
          <a:prstGeom prst="rect">
            <a:avLst/>
          </a:prstGeom>
          <a:noFill/>
        </p:spPr>
        <p:txBody>
          <a:bodyPr wrap="square" rtlCol="0">
            <a:spAutoFit/>
          </a:bodyPr>
          <a:lstStyle/>
          <a:p>
            <a:pPr algn="ctr"/>
            <a:r>
              <a:rPr lang="nl-BE" sz="2400" dirty="0" err="1">
                <a:latin typeface="Barlow Condensed" panose="00000506000000000000" pitchFamily="2" charset="0"/>
              </a:rPr>
              <a:t>main</a:t>
            </a:r>
            <a:r>
              <a:rPr lang="nl-BE" sz="2400" dirty="0">
                <a:latin typeface="Barlow Condensed" panose="00000506000000000000" pitchFamily="2" charset="0"/>
              </a:rPr>
              <a:t> fileserver</a:t>
            </a:r>
          </a:p>
        </p:txBody>
      </p:sp>
      <p:sp>
        <p:nvSpPr>
          <p:cNvPr id="22" name="Tekstvak 46">
            <a:extLst>
              <a:ext uri="{FF2B5EF4-FFF2-40B4-BE49-F238E27FC236}">
                <a16:creationId xmlns:a16="http://schemas.microsoft.com/office/drawing/2014/main" id="{876498B4-4C2F-C559-8781-12E2B418A5BC}"/>
              </a:ext>
            </a:extLst>
          </p:cNvPr>
          <p:cNvSpPr txBox="1"/>
          <p:nvPr/>
        </p:nvSpPr>
        <p:spPr>
          <a:xfrm>
            <a:off x="9113891" y="1597165"/>
            <a:ext cx="1904630" cy="461665"/>
          </a:xfrm>
          <a:prstGeom prst="rect">
            <a:avLst/>
          </a:prstGeom>
          <a:noFill/>
        </p:spPr>
        <p:txBody>
          <a:bodyPr wrap="square" rtlCol="0">
            <a:spAutoFit/>
          </a:bodyPr>
          <a:lstStyle/>
          <a:p>
            <a:pPr algn="ctr"/>
            <a:r>
              <a:rPr lang="nl-BE" sz="2400" dirty="0" err="1">
                <a:latin typeface="Barlow Condensed" panose="00000506000000000000" pitchFamily="2" charset="0"/>
              </a:rPr>
              <a:t>backup</a:t>
            </a:r>
            <a:r>
              <a:rPr lang="nl-BE" sz="2400" dirty="0">
                <a:latin typeface="Barlow Condensed" panose="00000506000000000000" pitchFamily="2" charset="0"/>
              </a:rPr>
              <a:t> server 1</a:t>
            </a:r>
          </a:p>
        </p:txBody>
      </p:sp>
      <p:sp>
        <p:nvSpPr>
          <p:cNvPr id="23" name="Tekstvak 47">
            <a:extLst>
              <a:ext uri="{FF2B5EF4-FFF2-40B4-BE49-F238E27FC236}">
                <a16:creationId xmlns:a16="http://schemas.microsoft.com/office/drawing/2014/main" id="{D110ECBF-CF2B-249E-B282-F1E7C04ED103}"/>
              </a:ext>
            </a:extLst>
          </p:cNvPr>
          <p:cNvSpPr txBox="1"/>
          <p:nvPr/>
        </p:nvSpPr>
        <p:spPr>
          <a:xfrm>
            <a:off x="9266806" y="3781574"/>
            <a:ext cx="1904630" cy="461665"/>
          </a:xfrm>
          <a:prstGeom prst="rect">
            <a:avLst/>
          </a:prstGeom>
          <a:noFill/>
        </p:spPr>
        <p:txBody>
          <a:bodyPr wrap="square" rtlCol="0">
            <a:spAutoFit/>
          </a:bodyPr>
          <a:lstStyle/>
          <a:p>
            <a:pPr algn="ctr"/>
            <a:r>
              <a:rPr lang="nl-BE" sz="2400" dirty="0" err="1">
                <a:latin typeface="Barlow Condensed" panose="00000506000000000000" pitchFamily="2" charset="0"/>
              </a:rPr>
              <a:t>backup</a:t>
            </a:r>
            <a:r>
              <a:rPr lang="nl-BE" sz="2400" dirty="0">
                <a:latin typeface="Barlow Condensed" panose="00000506000000000000" pitchFamily="2" charset="0"/>
              </a:rPr>
              <a:t> server 2</a:t>
            </a:r>
          </a:p>
        </p:txBody>
      </p:sp>
      <p:pic>
        <p:nvPicPr>
          <p:cNvPr id="24" name="Afbeelding 19">
            <a:extLst>
              <a:ext uri="{FF2B5EF4-FFF2-40B4-BE49-F238E27FC236}">
                <a16:creationId xmlns:a16="http://schemas.microsoft.com/office/drawing/2014/main" id="{60F6D515-74F2-C98D-9F78-8DBDD82B3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545" y="1105719"/>
            <a:ext cx="2199323" cy="2199323"/>
          </a:xfrm>
          <a:prstGeom prst="rect">
            <a:avLst/>
          </a:prstGeom>
        </p:spPr>
      </p:pic>
    </p:spTree>
    <p:extLst>
      <p:ext uri="{BB962C8B-B14F-4D97-AF65-F5344CB8AC3E}">
        <p14:creationId xmlns:p14="http://schemas.microsoft.com/office/powerpoint/2010/main" val="296709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9" grpId="0"/>
      <p:bldP spid="20" grpId="0"/>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3AF9-AE71-CD5B-CB91-1190E0950310}"/>
              </a:ext>
            </a:extLst>
          </p:cNvPr>
          <p:cNvSpPr>
            <a:spLocks noGrp="1"/>
          </p:cNvSpPr>
          <p:nvPr>
            <p:ph type="title"/>
          </p:nvPr>
        </p:nvSpPr>
        <p:spPr/>
        <p:txBody>
          <a:bodyPr/>
          <a:lstStyle/>
          <a:p>
            <a:r>
              <a:rPr lang="en-US" dirty="0"/>
              <a:t>Client/server </a:t>
            </a:r>
            <a:r>
              <a:rPr lang="en-US" dirty="0" err="1"/>
              <a:t>verwerking</a:t>
            </a:r>
            <a:endParaRPr lang="LID4096" dirty="0"/>
          </a:p>
        </p:txBody>
      </p:sp>
      <p:pic>
        <p:nvPicPr>
          <p:cNvPr id="4" name="Picture 4" descr="Kromme lijn | Gratis Iconen">
            <a:extLst>
              <a:ext uri="{FF2B5EF4-FFF2-40B4-BE49-F238E27FC236}">
                <a16:creationId xmlns:a16="http://schemas.microsoft.com/office/drawing/2014/main" id="{6484B9B8-4F3B-03C2-D6E3-92596D6DEFC5}"/>
              </a:ext>
            </a:extLst>
          </p:cNvPr>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18274" t="17357" r="18322" b="17018"/>
          <a:stretch/>
        </p:blipFill>
        <p:spPr bwMode="auto">
          <a:xfrm rot="2846434" flipH="1">
            <a:off x="4033487" y="2341900"/>
            <a:ext cx="1106296" cy="11074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Kromme lijn | Gratis Iconen">
            <a:extLst>
              <a:ext uri="{FF2B5EF4-FFF2-40B4-BE49-F238E27FC236}">
                <a16:creationId xmlns:a16="http://schemas.microsoft.com/office/drawing/2014/main" id="{ED89FDC1-8A96-F573-8AC4-F376DDFEDDED}"/>
              </a:ext>
            </a:extLst>
          </p:cNvPr>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18274" t="17357" r="18322" b="17018"/>
          <a:stretch/>
        </p:blipFill>
        <p:spPr bwMode="auto">
          <a:xfrm rot="2846434" flipH="1">
            <a:off x="4037970" y="4087602"/>
            <a:ext cx="1106296" cy="110746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Rechte verbindingslijn 21">
            <a:extLst>
              <a:ext uri="{FF2B5EF4-FFF2-40B4-BE49-F238E27FC236}">
                <a16:creationId xmlns:a16="http://schemas.microsoft.com/office/drawing/2014/main" id="{70993A29-20E0-EE5A-504B-F9FF241F8879}"/>
              </a:ext>
            </a:extLst>
          </p:cNvPr>
          <p:cNvCxnSpPr>
            <a:cxnSpLocks/>
          </p:cNvCxnSpPr>
          <p:nvPr/>
        </p:nvCxnSpPr>
        <p:spPr>
          <a:xfrm>
            <a:off x="4483" y="2400885"/>
            <a:ext cx="2867054"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kstvak 12">
            <a:extLst>
              <a:ext uri="{FF2B5EF4-FFF2-40B4-BE49-F238E27FC236}">
                <a16:creationId xmlns:a16="http://schemas.microsoft.com/office/drawing/2014/main" id="{F94FDBC3-5846-8CC4-AF14-5EC69E30F175}"/>
              </a:ext>
            </a:extLst>
          </p:cNvPr>
          <p:cNvSpPr txBox="1"/>
          <p:nvPr/>
        </p:nvSpPr>
        <p:spPr>
          <a:xfrm>
            <a:off x="5373107" y="2551837"/>
            <a:ext cx="5246370" cy="1754326"/>
          </a:xfrm>
          <a:prstGeom prst="rect">
            <a:avLst/>
          </a:prstGeom>
          <a:noFill/>
        </p:spPr>
        <p:txBody>
          <a:bodyPr wrap="square" rtlCol="0">
            <a:spAutoFit/>
          </a:bodyPr>
          <a:lstStyle/>
          <a:p>
            <a:pPr algn="ctr"/>
            <a:r>
              <a:rPr lang="nl-BE" sz="5400" dirty="0">
                <a:latin typeface="Barlow Condensed" panose="00000506000000000000" pitchFamily="2" charset="0"/>
              </a:rPr>
              <a:t>server farm</a:t>
            </a:r>
          </a:p>
          <a:p>
            <a:pPr algn="ctr"/>
            <a:r>
              <a:rPr lang="nl-BE" sz="5400" dirty="0">
                <a:latin typeface="Barlow Condensed" panose="00000506000000000000" pitchFamily="2" charset="0"/>
              </a:rPr>
              <a:t>cluster</a:t>
            </a:r>
          </a:p>
        </p:txBody>
      </p:sp>
      <p:cxnSp>
        <p:nvCxnSpPr>
          <p:cNvPr id="8" name="Rechte verbindingslijn 22">
            <a:extLst>
              <a:ext uri="{FF2B5EF4-FFF2-40B4-BE49-F238E27FC236}">
                <a16:creationId xmlns:a16="http://schemas.microsoft.com/office/drawing/2014/main" id="{D3804B73-F30F-FD3B-E5C1-36EC2A48F340}"/>
              </a:ext>
            </a:extLst>
          </p:cNvPr>
          <p:cNvCxnSpPr>
            <a:cxnSpLocks/>
          </p:cNvCxnSpPr>
          <p:nvPr/>
        </p:nvCxnSpPr>
        <p:spPr>
          <a:xfrm>
            <a:off x="0" y="3785076"/>
            <a:ext cx="2871537"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Rechte verbindingslijn 23">
            <a:extLst>
              <a:ext uri="{FF2B5EF4-FFF2-40B4-BE49-F238E27FC236}">
                <a16:creationId xmlns:a16="http://schemas.microsoft.com/office/drawing/2014/main" id="{BF9AA90A-CA26-C6B6-4294-D98A2D12BB44}"/>
              </a:ext>
            </a:extLst>
          </p:cNvPr>
          <p:cNvCxnSpPr>
            <a:cxnSpLocks/>
          </p:cNvCxnSpPr>
          <p:nvPr/>
        </p:nvCxnSpPr>
        <p:spPr>
          <a:xfrm>
            <a:off x="0" y="5315538"/>
            <a:ext cx="2871537"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Afbeelding 25">
            <a:extLst>
              <a:ext uri="{FF2B5EF4-FFF2-40B4-BE49-F238E27FC236}">
                <a16:creationId xmlns:a16="http://schemas.microsoft.com/office/drawing/2014/main" id="{F62EC08E-4EE3-1595-C34C-9286FF6F9A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0356" y="4459862"/>
            <a:ext cx="2033013" cy="2033013"/>
          </a:xfrm>
          <a:prstGeom prst="rect">
            <a:avLst/>
          </a:prstGeom>
        </p:spPr>
      </p:pic>
      <p:pic>
        <p:nvPicPr>
          <p:cNvPr id="11" name="Afbeelding 24">
            <a:extLst>
              <a:ext uri="{FF2B5EF4-FFF2-40B4-BE49-F238E27FC236}">
                <a16:creationId xmlns:a16="http://schemas.microsoft.com/office/drawing/2014/main" id="{32ED564C-5C40-9196-FC86-0B112EE0CB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399" y="2945651"/>
            <a:ext cx="2033013" cy="2033013"/>
          </a:xfrm>
          <a:prstGeom prst="rect">
            <a:avLst/>
          </a:prstGeom>
        </p:spPr>
      </p:pic>
      <p:pic>
        <p:nvPicPr>
          <p:cNvPr id="12" name="Afbeelding 3">
            <a:extLst>
              <a:ext uri="{FF2B5EF4-FFF2-40B4-BE49-F238E27FC236}">
                <a16:creationId xmlns:a16="http://schemas.microsoft.com/office/drawing/2014/main" id="{94EB78C2-8DE3-8AAE-664D-1954F3A0F9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399" y="1355154"/>
            <a:ext cx="2033013" cy="2033013"/>
          </a:xfrm>
          <a:prstGeom prst="rect">
            <a:avLst/>
          </a:prstGeom>
        </p:spPr>
      </p:pic>
    </p:spTree>
    <p:extLst>
      <p:ext uri="{BB962C8B-B14F-4D97-AF65-F5344CB8AC3E}">
        <p14:creationId xmlns:p14="http://schemas.microsoft.com/office/powerpoint/2010/main" val="42030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3D5F-0CC5-6A97-B7BB-FE3433E3F5BE}"/>
              </a:ext>
            </a:extLst>
          </p:cNvPr>
          <p:cNvSpPr>
            <a:spLocks noGrp="1"/>
          </p:cNvSpPr>
          <p:nvPr>
            <p:ph type="title"/>
          </p:nvPr>
        </p:nvSpPr>
        <p:spPr/>
        <p:txBody>
          <a:bodyPr/>
          <a:lstStyle/>
          <a:p>
            <a:r>
              <a:rPr lang="en-US" dirty="0"/>
              <a:t>Client/server </a:t>
            </a:r>
            <a:r>
              <a:rPr lang="en-US" dirty="0" err="1"/>
              <a:t>verwerking</a:t>
            </a:r>
            <a:endParaRPr lang="LID4096" dirty="0"/>
          </a:p>
        </p:txBody>
      </p:sp>
      <p:pic>
        <p:nvPicPr>
          <p:cNvPr id="4" name="Afbeelding 14" descr="https://upload.wikimedia.org/wikipedia/commons/d/d7/CERN_Server_03.jpg">
            <a:extLst>
              <a:ext uri="{FF2B5EF4-FFF2-40B4-BE49-F238E27FC236}">
                <a16:creationId xmlns:a16="http://schemas.microsoft.com/office/drawing/2014/main" id="{2BDCA43A-D7B6-CD55-7F6B-7A83D2B7FA6A}"/>
              </a:ext>
            </a:extLst>
          </p:cNvPr>
          <p:cNvPicPr/>
          <p:nvPr/>
        </p:nvPicPr>
        <p:blipFill rotWithShape="1">
          <a:blip r:embed="rId3" cstate="print">
            <a:extLst>
              <a:ext uri="{28A0092B-C50C-407E-A947-70E740481C1C}">
                <a14:useLocalDpi xmlns:a14="http://schemas.microsoft.com/office/drawing/2010/main" val="0"/>
              </a:ext>
            </a:extLst>
          </a:blip>
          <a:srcRect t="22838" r="18572" b="149"/>
          <a:stretch/>
        </p:blipFill>
        <p:spPr bwMode="auto">
          <a:xfrm>
            <a:off x="1745832" y="1411705"/>
            <a:ext cx="8700336" cy="5322117"/>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561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F5A0-C448-9B19-3C64-06244BD56C78}"/>
              </a:ext>
            </a:extLst>
          </p:cNvPr>
          <p:cNvSpPr>
            <a:spLocks noGrp="1"/>
          </p:cNvSpPr>
          <p:nvPr>
            <p:ph type="title"/>
          </p:nvPr>
        </p:nvSpPr>
        <p:spPr/>
        <p:txBody>
          <a:bodyPr/>
          <a:lstStyle/>
          <a:p>
            <a:r>
              <a:rPr lang="en-US" dirty="0"/>
              <a:t>Client/server </a:t>
            </a:r>
            <a:r>
              <a:rPr lang="en-US" dirty="0" err="1"/>
              <a:t>verwerking</a:t>
            </a:r>
            <a:endParaRPr lang="LID4096" dirty="0"/>
          </a:p>
        </p:txBody>
      </p:sp>
      <p:sp>
        <p:nvSpPr>
          <p:cNvPr id="4" name="Tekstvak 12">
            <a:extLst>
              <a:ext uri="{FF2B5EF4-FFF2-40B4-BE49-F238E27FC236}">
                <a16:creationId xmlns:a16="http://schemas.microsoft.com/office/drawing/2014/main" id="{6129BAE8-64D0-E3A3-8AB5-BCD3F2F3958D}"/>
              </a:ext>
            </a:extLst>
          </p:cNvPr>
          <p:cNvSpPr txBox="1"/>
          <p:nvPr/>
        </p:nvSpPr>
        <p:spPr>
          <a:xfrm>
            <a:off x="1316455" y="4752086"/>
            <a:ext cx="9925050" cy="923330"/>
          </a:xfrm>
          <a:prstGeom prst="rect">
            <a:avLst/>
          </a:prstGeom>
          <a:noFill/>
        </p:spPr>
        <p:txBody>
          <a:bodyPr wrap="square" rtlCol="0">
            <a:spAutoFit/>
          </a:bodyPr>
          <a:lstStyle/>
          <a:p>
            <a:pPr algn="ctr"/>
            <a:r>
              <a:rPr lang="nl-BE" sz="5400" dirty="0">
                <a:latin typeface="Barlow Condensed" panose="00000506000000000000" pitchFamily="2" charset="0"/>
              </a:rPr>
              <a:t>datadistributie</a:t>
            </a:r>
          </a:p>
        </p:txBody>
      </p:sp>
      <p:pic>
        <p:nvPicPr>
          <p:cNvPr id="5" name="Afbeelding 3">
            <a:extLst>
              <a:ext uri="{FF2B5EF4-FFF2-40B4-BE49-F238E27FC236}">
                <a16:creationId xmlns:a16="http://schemas.microsoft.com/office/drawing/2014/main" id="{9310B3AD-A17E-1583-F9EB-19476DB46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6309" y="1690688"/>
            <a:ext cx="2285342" cy="2285342"/>
          </a:xfrm>
          <a:prstGeom prst="rect">
            <a:avLst/>
          </a:prstGeom>
        </p:spPr>
      </p:pic>
      <p:pic>
        <p:nvPicPr>
          <p:cNvPr id="6" name="Afbeelding 24" descr="http://vignette3.wikia.nocookie.net/gtawiki/images/c/c9/Computer_Icon.png/revision/latest?cb=20100421004434">
            <a:extLst>
              <a:ext uri="{FF2B5EF4-FFF2-40B4-BE49-F238E27FC236}">
                <a16:creationId xmlns:a16="http://schemas.microsoft.com/office/drawing/2014/main" id="{47FDB19A-42DF-93E8-07F1-925880735765}"/>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69360" y="1942702"/>
            <a:ext cx="1651641" cy="1620642"/>
          </a:xfrm>
          <a:prstGeom prst="rect">
            <a:avLst/>
          </a:prstGeom>
          <a:noFill/>
          <a:ln>
            <a:noFill/>
          </a:ln>
        </p:spPr>
      </p:pic>
      <p:pic>
        <p:nvPicPr>
          <p:cNvPr id="7" name="Afbeelding 25" descr="http://vignette3.wikia.nocookie.net/gtawiki/images/c/c9/Computer_Icon.png/revision/latest?cb=20100421004434">
            <a:extLst>
              <a:ext uri="{FF2B5EF4-FFF2-40B4-BE49-F238E27FC236}">
                <a16:creationId xmlns:a16="http://schemas.microsoft.com/office/drawing/2014/main" id="{E02FCE6C-1D15-988A-54F6-1973A5E2172B}"/>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695562" y="4390242"/>
            <a:ext cx="1651641" cy="1620642"/>
          </a:xfrm>
          <a:prstGeom prst="rect">
            <a:avLst/>
          </a:prstGeom>
          <a:noFill/>
          <a:ln>
            <a:noFill/>
          </a:ln>
        </p:spPr>
      </p:pic>
      <p:pic>
        <p:nvPicPr>
          <p:cNvPr id="8" name="Afbeelding 27" descr="http://vignette3.wikia.nocookie.net/gtawiki/images/c/c9/Computer_Icon.png/revision/latest?cb=20100421004434">
            <a:extLst>
              <a:ext uri="{FF2B5EF4-FFF2-40B4-BE49-F238E27FC236}">
                <a16:creationId xmlns:a16="http://schemas.microsoft.com/office/drawing/2014/main" id="{D02C7C58-3B11-24DD-18DD-D3C1238AB54E}"/>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241129" y="4403430"/>
            <a:ext cx="1651641" cy="1620642"/>
          </a:xfrm>
          <a:prstGeom prst="rect">
            <a:avLst/>
          </a:prstGeom>
          <a:noFill/>
          <a:ln>
            <a:noFill/>
          </a:ln>
        </p:spPr>
      </p:pic>
      <p:pic>
        <p:nvPicPr>
          <p:cNvPr id="9" name="Afbeelding 29" descr="http://vignette3.wikia.nocookie.net/gtawiki/images/c/c9/Computer_Icon.png/revision/latest?cb=20100421004434">
            <a:extLst>
              <a:ext uri="{FF2B5EF4-FFF2-40B4-BE49-F238E27FC236}">
                <a16:creationId xmlns:a16="http://schemas.microsoft.com/office/drawing/2014/main" id="{8790213D-8BBC-2C60-216A-F40ACF5470A6}"/>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509745" y="1927989"/>
            <a:ext cx="1651641" cy="1620642"/>
          </a:xfrm>
          <a:prstGeom prst="rect">
            <a:avLst/>
          </a:prstGeom>
          <a:noFill/>
          <a:ln>
            <a:noFill/>
          </a:ln>
        </p:spPr>
      </p:pic>
      <p:cxnSp>
        <p:nvCxnSpPr>
          <p:cNvPr id="10" name="Rechte verbindingslijn met pijl 10">
            <a:extLst>
              <a:ext uri="{FF2B5EF4-FFF2-40B4-BE49-F238E27FC236}">
                <a16:creationId xmlns:a16="http://schemas.microsoft.com/office/drawing/2014/main" id="{1614DB92-FC94-C3F3-6A88-ADA6FC804A5B}"/>
              </a:ext>
            </a:extLst>
          </p:cNvPr>
          <p:cNvCxnSpPr/>
          <p:nvPr/>
        </p:nvCxnSpPr>
        <p:spPr>
          <a:xfrm flipH="1">
            <a:off x="3149065" y="2833359"/>
            <a:ext cx="186309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31">
            <a:extLst>
              <a:ext uri="{FF2B5EF4-FFF2-40B4-BE49-F238E27FC236}">
                <a16:creationId xmlns:a16="http://schemas.microsoft.com/office/drawing/2014/main" id="{2CE90B76-1F5B-477A-084A-9DD2537951DE}"/>
              </a:ext>
            </a:extLst>
          </p:cNvPr>
          <p:cNvCxnSpPr/>
          <p:nvPr/>
        </p:nvCxnSpPr>
        <p:spPr>
          <a:xfrm>
            <a:off x="7143008" y="3648852"/>
            <a:ext cx="881793" cy="934031"/>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33">
            <a:extLst>
              <a:ext uri="{FF2B5EF4-FFF2-40B4-BE49-F238E27FC236}">
                <a16:creationId xmlns:a16="http://schemas.microsoft.com/office/drawing/2014/main" id="{0B355BD1-9CBC-6AEA-3FCE-3145821B80A5}"/>
              </a:ext>
            </a:extLst>
          </p:cNvPr>
          <p:cNvCxnSpPr/>
          <p:nvPr/>
        </p:nvCxnSpPr>
        <p:spPr>
          <a:xfrm flipH="1">
            <a:off x="4456176" y="3648852"/>
            <a:ext cx="817245" cy="852068"/>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35">
            <a:extLst>
              <a:ext uri="{FF2B5EF4-FFF2-40B4-BE49-F238E27FC236}">
                <a16:creationId xmlns:a16="http://schemas.microsoft.com/office/drawing/2014/main" id="{51D57D1A-CB4D-E351-EE89-98A77785A962}"/>
              </a:ext>
            </a:extLst>
          </p:cNvPr>
          <p:cNvCxnSpPr/>
          <p:nvPr/>
        </p:nvCxnSpPr>
        <p:spPr>
          <a:xfrm>
            <a:off x="7583905" y="2830921"/>
            <a:ext cx="1769416"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23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7A8A8-1848-9E8E-5073-928189505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886CCB-4FF1-5A59-7A51-12AFEBE5CC45}"/>
              </a:ext>
            </a:extLst>
          </p:cNvPr>
          <p:cNvSpPr>
            <a:spLocks noGrp="1"/>
          </p:cNvSpPr>
          <p:nvPr>
            <p:ph type="title"/>
          </p:nvPr>
        </p:nvSpPr>
        <p:spPr/>
        <p:txBody>
          <a:bodyPr/>
          <a:lstStyle/>
          <a:p>
            <a:r>
              <a:rPr lang="en-US" dirty="0"/>
              <a:t>Client/server </a:t>
            </a:r>
            <a:r>
              <a:rPr lang="en-US" dirty="0" err="1"/>
              <a:t>verwerking</a:t>
            </a:r>
            <a:endParaRPr lang="LID4096" dirty="0"/>
          </a:p>
        </p:txBody>
      </p:sp>
      <p:sp>
        <p:nvSpPr>
          <p:cNvPr id="4" name="Tekstvak 12">
            <a:extLst>
              <a:ext uri="{FF2B5EF4-FFF2-40B4-BE49-F238E27FC236}">
                <a16:creationId xmlns:a16="http://schemas.microsoft.com/office/drawing/2014/main" id="{77BAD810-973F-288C-6BC0-B7D567959E44}"/>
              </a:ext>
            </a:extLst>
          </p:cNvPr>
          <p:cNvSpPr txBox="1"/>
          <p:nvPr/>
        </p:nvSpPr>
        <p:spPr>
          <a:xfrm>
            <a:off x="1369360" y="4738898"/>
            <a:ext cx="9925050" cy="923330"/>
          </a:xfrm>
          <a:prstGeom prst="rect">
            <a:avLst/>
          </a:prstGeom>
          <a:noFill/>
        </p:spPr>
        <p:txBody>
          <a:bodyPr wrap="square" rtlCol="0">
            <a:spAutoFit/>
          </a:bodyPr>
          <a:lstStyle/>
          <a:p>
            <a:pPr algn="ctr"/>
            <a:r>
              <a:rPr lang="nl-BE" sz="5400" dirty="0">
                <a:latin typeface="Barlow Condensed" panose="00000506000000000000" pitchFamily="2" charset="0"/>
              </a:rPr>
              <a:t>datacollectie</a:t>
            </a:r>
          </a:p>
        </p:txBody>
      </p:sp>
      <p:pic>
        <p:nvPicPr>
          <p:cNvPr id="5" name="Afbeelding 3">
            <a:extLst>
              <a:ext uri="{FF2B5EF4-FFF2-40B4-BE49-F238E27FC236}">
                <a16:creationId xmlns:a16="http://schemas.microsoft.com/office/drawing/2014/main" id="{642E2543-F9C2-5195-A089-7DEE2D8AA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6309" y="1690688"/>
            <a:ext cx="2285342" cy="2285342"/>
          </a:xfrm>
          <a:prstGeom prst="rect">
            <a:avLst/>
          </a:prstGeom>
        </p:spPr>
      </p:pic>
      <p:pic>
        <p:nvPicPr>
          <p:cNvPr id="6" name="Afbeelding 24" descr="http://vignette3.wikia.nocookie.net/gtawiki/images/c/c9/Computer_Icon.png/revision/latest?cb=20100421004434">
            <a:extLst>
              <a:ext uri="{FF2B5EF4-FFF2-40B4-BE49-F238E27FC236}">
                <a16:creationId xmlns:a16="http://schemas.microsoft.com/office/drawing/2014/main" id="{A460B472-2896-F485-8AB1-FE6477F24CBA}"/>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69360" y="1942702"/>
            <a:ext cx="1651641" cy="1620642"/>
          </a:xfrm>
          <a:prstGeom prst="rect">
            <a:avLst/>
          </a:prstGeom>
          <a:noFill/>
          <a:ln>
            <a:noFill/>
          </a:ln>
        </p:spPr>
      </p:pic>
      <p:pic>
        <p:nvPicPr>
          <p:cNvPr id="7" name="Afbeelding 25" descr="http://vignette3.wikia.nocookie.net/gtawiki/images/c/c9/Computer_Icon.png/revision/latest?cb=20100421004434">
            <a:extLst>
              <a:ext uri="{FF2B5EF4-FFF2-40B4-BE49-F238E27FC236}">
                <a16:creationId xmlns:a16="http://schemas.microsoft.com/office/drawing/2014/main" id="{485B3380-1326-DA65-35A3-D7AF868AD7E9}"/>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695562" y="4390242"/>
            <a:ext cx="1651641" cy="1620642"/>
          </a:xfrm>
          <a:prstGeom prst="rect">
            <a:avLst/>
          </a:prstGeom>
          <a:noFill/>
          <a:ln>
            <a:noFill/>
          </a:ln>
        </p:spPr>
      </p:pic>
      <p:pic>
        <p:nvPicPr>
          <p:cNvPr id="8" name="Afbeelding 27" descr="http://vignette3.wikia.nocookie.net/gtawiki/images/c/c9/Computer_Icon.png/revision/latest?cb=20100421004434">
            <a:extLst>
              <a:ext uri="{FF2B5EF4-FFF2-40B4-BE49-F238E27FC236}">
                <a16:creationId xmlns:a16="http://schemas.microsoft.com/office/drawing/2014/main" id="{DEAFB969-7DD3-A09B-48DC-884B9DA683D6}"/>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241129" y="4403430"/>
            <a:ext cx="1651641" cy="1620642"/>
          </a:xfrm>
          <a:prstGeom prst="rect">
            <a:avLst/>
          </a:prstGeom>
          <a:noFill/>
          <a:ln>
            <a:noFill/>
          </a:ln>
        </p:spPr>
      </p:pic>
      <p:pic>
        <p:nvPicPr>
          <p:cNvPr id="9" name="Afbeelding 29" descr="http://vignette3.wikia.nocookie.net/gtawiki/images/c/c9/Computer_Icon.png/revision/latest?cb=20100421004434">
            <a:extLst>
              <a:ext uri="{FF2B5EF4-FFF2-40B4-BE49-F238E27FC236}">
                <a16:creationId xmlns:a16="http://schemas.microsoft.com/office/drawing/2014/main" id="{2250B04D-D4F8-3BEB-481C-B3B131FF48D8}"/>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509745" y="1927989"/>
            <a:ext cx="1651641" cy="1620642"/>
          </a:xfrm>
          <a:prstGeom prst="rect">
            <a:avLst/>
          </a:prstGeom>
          <a:noFill/>
          <a:ln>
            <a:noFill/>
          </a:ln>
        </p:spPr>
      </p:pic>
      <p:cxnSp>
        <p:nvCxnSpPr>
          <p:cNvPr id="3" name="Rechte verbindingslijn met pijl 10">
            <a:extLst>
              <a:ext uri="{FF2B5EF4-FFF2-40B4-BE49-F238E27FC236}">
                <a16:creationId xmlns:a16="http://schemas.microsoft.com/office/drawing/2014/main" id="{ACFB43C8-DB82-9D68-51E9-876966E46051}"/>
              </a:ext>
            </a:extLst>
          </p:cNvPr>
          <p:cNvCxnSpPr/>
          <p:nvPr/>
        </p:nvCxnSpPr>
        <p:spPr>
          <a:xfrm>
            <a:off x="3215895" y="2908641"/>
            <a:ext cx="186309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31">
            <a:extLst>
              <a:ext uri="{FF2B5EF4-FFF2-40B4-BE49-F238E27FC236}">
                <a16:creationId xmlns:a16="http://schemas.microsoft.com/office/drawing/2014/main" id="{6FA5EA96-B07A-9F90-EBA8-3DC58A7F8F5E}"/>
              </a:ext>
            </a:extLst>
          </p:cNvPr>
          <p:cNvCxnSpPr/>
          <p:nvPr/>
        </p:nvCxnSpPr>
        <p:spPr>
          <a:xfrm flipV="1">
            <a:off x="4503956" y="3711809"/>
            <a:ext cx="780769" cy="777631"/>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33">
            <a:extLst>
              <a:ext uri="{FF2B5EF4-FFF2-40B4-BE49-F238E27FC236}">
                <a16:creationId xmlns:a16="http://schemas.microsoft.com/office/drawing/2014/main" id="{47CFCD90-677F-3554-B690-5C30D3C766AB}"/>
              </a:ext>
            </a:extLst>
          </p:cNvPr>
          <p:cNvCxnSpPr/>
          <p:nvPr/>
        </p:nvCxnSpPr>
        <p:spPr>
          <a:xfrm flipH="1" flipV="1">
            <a:off x="7188076" y="3718590"/>
            <a:ext cx="896301" cy="88350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35">
            <a:extLst>
              <a:ext uri="{FF2B5EF4-FFF2-40B4-BE49-F238E27FC236}">
                <a16:creationId xmlns:a16="http://schemas.microsoft.com/office/drawing/2014/main" id="{6EA0A325-3E37-FF8F-F1D8-980CB8F091EB}"/>
              </a:ext>
            </a:extLst>
          </p:cNvPr>
          <p:cNvCxnSpPr/>
          <p:nvPr/>
        </p:nvCxnSpPr>
        <p:spPr>
          <a:xfrm flipH="1">
            <a:off x="7650735" y="2906203"/>
            <a:ext cx="1769416"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F058A-E42C-8DBE-A44D-C539CC9BA4D5}"/>
              </a:ext>
            </a:extLst>
          </p:cNvPr>
          <p:cNvSpPr>
            <a:spLocks noGrp="1"/>
          </p:cNvSpPr>
          <p:nvPr>
            <p:ph type="title"/>
          </p:nvPr>
        </p:nvSpPr>
        <p:spPr/>
        <p:txBody>
          <a:bodyPr/>
          <a:lstStyle/>
          <a:p>
            <a:r>
              <a:rPr lang="en-US" dirty="0"/>
              <a:t>Client/server </a:t>
            </a:r>
            <a:r>
              <a:rPr lang="en-US" dirty="0" err="1"/>
              <a:t>verwerking</a:t>
            </a:r>
            <a:endParaRPr lang="LID4096" dirty="0"/>
          </a:p>
        </p:txBody>
      </p:sp>
      <p:pic>
        <p:nvPicPr>
          <p:cNvPr id="4" name="Afbeelding 15">
            <a:extLst>
              <a:ext uri="{FF2B5EF4-FFF2-40B4-BE49-F238E27FC236}">
                <a16:creationId xmlns:a16="http://schemas.microsoft.com/office/drawing/2014/main" id="{722BE815-B91E-FEA5-5B4D-5CCFB82E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308" y="2854949"/>
            <a:ext cx="2285342" cy="2285342"/>
          </a:xfrm>
          <a:prstGeom prst="rect">
            <a:avLst/>
          </a:prstGeom>
        </p:spPr>
      </p:pic>
      <p:pic>
        <p:nvPicPr>
          <p:cNvPr id="5" name="Afbeelding 16" descr="http://vignette3.wikia.nocookie.net/gtawiki/images/c/c9/Computer_Icon.png/revision/latest?cb=20100421004434">
            <a:extLst>
              <a:ext uri="{FF2B5EF4-FFF2-40B4-BE49-F238E27FC236}">
                <a16:creationId xmlns:a16="http://schemas.microsoft.com/office/drawing/2014/main" id="{D967247F-8C28-ED56-90A1-2143471E0708}"/>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44359" y="3106963"/>
            <a:ext cx="1651641" cy="1620642"/>
          </a:xfrm>
          <a:prstGeom prst="rect">
            <a:avLst/>
          </a:prstGeom>
          <a:noFill/>
          <a:ln>
            <a:noFill/>
          </a:ln>
        </p:spPr>
      </p:pic>
      <p:cxnSp>
        <p:nvCxnSpPr>
          <p:cNvPr id="6" name="Rechte verbindingslijn met pijl 17">
            <a:extLst>
              <a:ext uri="{FF2B5EF4-FFF2-40B4-BE49-F238E27FC236}">
                <a16:creationId xmlns:a16="http://schemas.microsoft.com/office/drawing/2014/main" id="{4D9AA897-8C0B-908E-C57B-CA3D4D6ED887}"/>
              </a:ext>
            </a:extLst>
          </p:cNvPr>
          <p:cNvCxnSpPr/>
          <p:nvPr/>
        </p:nvCxnSpPr>
        <p:spPr>
          <a:xfrm>
            <a:off x="2852989" y="2488860"/>
            <a:ext cx="1427975" cy="89008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2" descr="Barcode scanner - Free commerce and shopping icons">
            <a:extLst>
              <a:ext uri="{FF2B5EF4-FFF2-40B4-BE49-F238E27FC236}">
                <a16:creationId xmlns:a16="http://schemas.microsoft.com/office/drawing/2014/main" id="{83FD816F-D14F-63C1-8F35-FF251E14E59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7355" y="1556381"/>
            <a:ext cx="1183332" cy="1183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ation - Free weather icons">
            <a:extLst>
              <a:ext uri="{FF2B5EF4-FFF2-40B4-BE49-F238E27FC236}">
                <a16:creationId xmlns:a16="http://schemas.microsoft.com/office/drawing/2014/main" id="{4CC88544-92EF-C668-EBF2-273EC38E902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2026" y="3378944"/>
            <a:ext cx="1348661" cy="13486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ensor - Free technology icons">
            <a:extLst>
              <a:ext uri="{FF2B5EF4-FFF2-40B4-BE49-F238E27FC236}">
                <a16:creationId xmlns:a16="http://schemas.microsoft.com/office/drawing/2014/main" id="{27B284A3-C6A4-8F22-8A8C-D9FE352F0E7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9723" y="5024199"/>
            <a:ext cx="1693266" cy="16932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Rechte verbindingslijn met pijl 22">
            <a:extLst>
              <a:ext uri="{FF2B5EF4-FFF2-40B4-BE49-F238E27FC236}">
                <a16:creationId xmlns:a16="http://schemas.microsoft.com/office/drawing/2014/main" id="{E56924DA-E698-4E3B-2F79-4E2641960B79}"/>
              </a:ext>
            </a:extLst>
          </p:cNvPr>
          <p:cNvCxnSpPr/>
          <p:nvPr/>
        </p:nvCxnSpPr>
        <p:spPr>
          <a:xfrm>
            <a:off x="2680687" y="4002427"/>
            <a:ext cx="1600277" cy="32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26">
            <a:extLst>
              <a:ext uri="{FF2B5EF4-FFF2-40B4-BE49-F238E27FC236}">
                <a16:creationId xmlns:a16="http://schemas.microsoft.com/office/drawing/2014/main" id="{7921BE46-B600-2EA7-D5AD-3D33474F1BDB}"/>
              </a:ext>
            </a:extLst>
          </p:cNvPr>
          <p:cNvCxnSpPr/>
          <p:nvPr/>
        </p:nvCxnSpPr>
        <p:spPr>
          <a:xfrm flipV="1">
            <a:off x="2766837" y="4560936"/>
            <a:ext cx="1514127" cy="9339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28">
            <a:extLst>
              <a:ext uri="{FF2B5EF4-FFF2-40B4-BE49-F238E27FC236}">
                <a16:creationId xmlns:a16="http://schemas.microsoft.com/office/drawing/2014/main" id="{3F261CAC-20F4-1D04-841C-9BA0035E154C}"/>
              </a:ext>
            </a:extLst>
          </p:cNvPr>
          <p:cNvCxnSpPr/>
          <p:nvPr/>
        </p:nvCxnSpPr>
        <p:spPr>
          <a:xfrm>
            <a:off x="6234059" y="3991465"/>
            <a:ext cx="1839189" cy="32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36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xit" presetSubtype="0" fill="hold" nodeType="after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xit" presetSubtype="0" fill="hold" nodeType="after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500"/>
                            </p:stCondLst>
                            <p:childTnLst>
                              <p:par>
                                <p:cTn id="49" presetID="10" presetClass="exit" presetSubtype="0" fill="hold" nodeType="after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6500"/>
                            </p:stCondLst>
                            <p:childTnLst>
                              <p:par>
                                <p:cTn id="57" presetID="10" presetClass="exit" presetSubtype="0" fill="hold" nodeType="afterEffect">
                                  <p:stCondLst>
                                    <p:cond delay="0"/>
                                  </p:stCondLst>
                                  <p:childTnLst>
                                    <p:animEffect transition="out" filter="fade">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7500"/>
                            </p:stCondLst>
                            <p:childTnLst>
                              <p:par>
                                <p:cTn id="65" presetID="10" presetClass="exit" presetSubtype="0" fill="hold" nodeType="afterEffect">
                                  <p:stCondLst>
                                    <p:cond delay="0"/>
                                  </p:stCondLst>
                                  <p:childTnLst>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xit" presetSubtype="0" fill="hold" nodeType="afterEffect">
                                  <p:stCondLst>
                                    <p:cond delay="0"/>
                                  </p:stCondLst>
                                  <p:childTnLst>
                                    <p:animEffect transition="out" filter="fade">
                                      <p:cBhvr>
                                        <p:cTn id="74" dur="500"/>
                                        <p:tgtEl>
                                          <p:spTgt spid="11"/>
                                        </p:tgtEl>
                                      </p:cBhvr>
                                    </p:animEffect>
                                    <p:set>
                                      <p:cBhvr>
                                        <p:cTn id="75" dur="1" fill="hold">
                                          <p:stCondLst>
                                            <p:cond delay="499"/>
                                          </p:stCondLst>
                                        </p:cTn>
                                        <p:tgtEl>
                                          <p:spTgt spid="11"/>
                                        </p:tgtEl>
                                        <p:attrNameLst>
                                          <p:attrName>style.visibility</p:attrName>
                                        </p:attrNameLst>
                                      </p:cBhvr>
                                      <p:to>
                                        <p:strVal val="hidden"/>
                                      </p:to>
                                    </p:se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0F550-8461-1E19-595B-9DC489E2FE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B4A307-BE13-7137-7C31-D29CAD8CD15E}"/>
              </a:ext>
            </a:extLst>
          </p:cNvPr>
          <p:cNvSpPr>
            <a:spLocks noGrp="1"/>
          </p:cNvSpPr>
          <p:nvPr>
            <p:ph type="title"/>
          </p:nvPr>
        </p:nvSpPr>
        <p:spPr/>
        <p:txBody>
          <a:bodyPr/>
          <a:lstStyle/>
          <a:p>
            <a:r>
              <a:rPr lang="en-US" dirty="0" err="1"/>
              <a:t>Bulkupdating</a:t>
            </a:r>
            <a:endParaRPr lang="LID4096" dirty="0"/>
          </a:p>
        </p:txBody>
      </p:sp>
      <p:pic>
        <p:nvPicPr>
          <p:cNvPr id="4" name="Afbeelding 15">
            <a:extLst>
              <a:ext uri="{FF2B5EF4-FFF2-40B4-BE49-F238E27FC236}">
                <a16:creationId xmlns:a16="http://schemas.microsoft.com/office/drawing/2014/main" id="{9C1D8721-070E-B42E-A11F-82E8D4CD4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308" y="2854949"/>
            <a:ext cx="2285342" cy="2285342"/>
          </a:xfrm>
          <a:prstGeom prst="rect">
            <a:avLst/>
          </a:prstGeom>
        </p:spPr>
      </p:pic>
      <p:pic>
        <p:nvPicPr>
          <p:cNvPr id="5" name="Afbeelding 16" descr="http://vignette3.wikia.nocookie.net/gtawiki/images/c/c9/Computer_Icon.png/revision/latest?cb=20100421004434">
            <a:extLst>
              <a:ext uri="{FF2B5EF4-FFF2-40B4-BE49-F238E27FC236}">
                <a16:creationId xmlns:a16="http://schemas.microsoft.com/office/drawing/2014/main" id="{84F4A2C2-255F-144B-80BA-C671147712F7}"/>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44359" y="3106963"/>
            <a:ext cx="1651641" cy="1620642"/>
          </a:xfrm>
          <a:prstGeom prst="rect">
            <a:avLst/>
          </a:prstGeom>
          <a:noFill/>
          <a:ln>
            <a:noFill/>
          </a:ln>
        </p:spPr>
      </p:pic>
      <p:cxnSp>
        <p:nvCxnSpPr>
          <p:cNvPr id="6" name="Rechte verbindingslijn met pijl 17">
            <a:extLst>
              <a:ext uri="{FF2B5EF4-FFF2-40B4-BE49-F238E27FC236}">
                <a16:creationId xmlns:a16="http://schemas.microsoft.com/office/drawing/2014/main" id="{FA2EF855-767C-539E-93AB-7A1909557E6E}"/>
              </a:ext>
            </a:extLst>
          </p:cNvPr>
          <p:cNvCxnSpPr/>
          <p:nvPr/>
        </p:nvCxnSpPr>
        <p:spPr>
          <a:xfrm>
            <a:off x="2852989" y="2488860"/>
            <a:ext cx="1427975" cy="89008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2" descr="Barcode scanner - Free commerce and shopping icons">
            <a:extLst>
              <a:ext uri="{FF2B5EF4-FFF2-40B4-BE49-F238E27FC236}">
                <a16:creationId xmlns:a16="http://schemas.microsoft.com/office/drawing/2014/main" id="{52D0793E-AAC4-5314-1496-C4F691493E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7355" y="1556381"/>
            <a:ext cx="1183332" cy="1183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ation - Free weather icons">
            <a:extLst>
              <a:ext uri="{FF2B5EF4-FFF2-40B4-BE49-F238E27FC236}">
                <a16:creationId xmlns:a16="http://schemas.microsoft.com/office/drawing/2014/main" id="{9F786F15-FC7D-E636-6BBC-B4A051F63D5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2026" y="3378944"/>
            <a:ext cx="1348661" cy="13486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ensor - Free technology icons">
            <a:extLst>
              <a:ext uri="{FF2B5EF4-FFF2-40B4-BE49-F238E27FC236}">
                <a16:creationId xmlns:a16="http://schemas.microsoft.com/office/drawing/2014/main" id="{FF0B8076-FB24-CB3F-CE8A-853C68F3BE3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9723" y="5024199"/>
            <a:ext cx="1693266" cy="16932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Rechte verbindingslijn met pijl 22">
            <a:extLst>
              <a:ext uri="{FF2B5EF4-FFF2-40B4-BE49-F238E27FC236}">
                <a16:creationId xmlns:a16="http://schemas.microsoft.com/office/drawing/2014/main" id="{6BD12903-8FAA-126A-CD73-CD21A15016DD}"/>
              </a:ext>
            </a:extLst>
          </p:cNvPr>
          <p:cNvCxnSpPr/>
          <p:nvPr/>
        </p:nvCxnSpPr>
        <p:spPr>
          <a:xfrm>
            <a:off x="2680687" y="4002427"/>
            <a:ext cx="1600277" cy="32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26">
            <a:extLst>
              <a:ext uri="{FF2B5EF4-FFF2-40B4-BE49-F238E27FC236}">
                <a16:creationId xmlns:a16="http://schemas.microsoft.com/office/drawing/2014/main" id="{DCA645F3-B1D2-8A14-3E78-F2464DDB8070}"/>
              </a:ext>
            </a:extLst>
          </p:cNvPr>
          <p:cNvCxnSpPr/>
          <p:nvPr/>
        </p:nvCxnSpPr>
        <p:spPr>
          <a:xfrm flipV="1">
            <a:off x="2766837" y="4560936"/>
            <a:ext cx="1514127" cy="9339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28">
            <a:extLst>
              <a:ext uri="{FF2B5EF4-FFF2-40B4-BE49-F238E27FC236}">
                <a16:creationId xmlns:a16="http://schemas.microsoft.com/office/drawing/2014/main" id="{825D9566-0AAE-599F-EBD3-A1BE4037EFC3}"/>
              </a:ext>
            </a:extLst>
          </p:cNvPr>
          <p:cNvCxnSpPr/>
          <p:nvPr/>
        </p:nvCxnSpPr>
        <p:spPr>
          <a:xfrm>
            <a:off x="6234059" y="3991465"/>
            <a:ext cx="1839189" cy="32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70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xit" presetSubtype="0" fill="hold" nodeType="after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xit" presetSubtype="0" fill="hold" nodeType="after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500"/>
                            </p:stCondLst>
                            <p:childTnLst>
                              <p:par>
                                <p:cTn id="49" presetID="10" presetClass="exit" presetSubtype="0" fill="hold" nodeType="after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6500"/>
                            </p:stCondLst>
                            <p:childTnLst>
                              <p:par>
                                <p:cTn id="57" presetID="10" presetClass="exit" presetSubtype="0" fill="hold" nodeType="afterEffect">
                                  <p:stCondLst>
                                    <p:cond delay="0"/>
                                  </p:stCondLst>
                                  <p:childTnLst>
                                    <p:animEffect transition="out" filter="fade">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7500"/>
                            </p:stCondLst>
                            <p:childTnLst>
                              <p:par>
                                <p:cTn id="65" presetID="10" presetClass="exit" presetSubtype="0" fill="hold" nodeType="afterEffect">
                                  <p:stCondLst>
                                    <p:cond delay="0"/>
                                  </p:stCondLst>
                                  <p:childTnLst>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xit" presetSubtype="0" fill="hold" nodeType="afterEffect">
                                  <p:stCondLst>
                                    <p:cond delay="0"/>
                                  </p:stCondLst>
                                  <p:childTnLst>
                                    <p:animEffect transition="out" filter="fade">
                                      <p:cBhvr>
                                        <p:cTn id="74" dur="500"/>
                                        <p:tgtEl>
                                          <p:spTgt spid="11"/>
                                        </p:tgtEl>
                                      </p:cBhvr>
                                    </p:animEffect>
                                    <p:set>
                                      <p:cBhvr>
                                        <p:cTn id="75" dur="1" fill="hold">
                                          <p:stCondLst>
                                            <p:cond delay="499"/>
                                          </p:stCondLst>
                                        </p:cTn>
                                        <p:tgtEl>
                                          <p:spTgt spid="11"/>
                                        </p:tgtEl>
                                        <p:attrNameLst>
                                          <p:attrName>style.visibility</p:attrName>
                                        </p:attrNameLst>
                                      </p:cBhvr>
                                      <p:to>
                                        <p:strVal val="hidden"/>
                                      </p:to>
                                    </p:se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6A998-9ECB-DCC5-CFB7-07368BE2FD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48AB0D-3516-9872-3489-4202616E4EE4}"/>
              </a:ext>
            </a:extLst>
          </p:cNvPr>
          <p:cNvSpPr>
            <a:spLocks noGrp="1"/>
          </p:cNvSpPr>
          <p:nvPr>
            <p:ph type="title"/>
          </p:nvPr>
        </p:nvSpPr>
        <p:spPr/>
        <p:txBody>
          <a:bodyPr/>
          <a:lstStyle/>
          <a:p>
            <a:r>
              <a:rPr lang="en-US" dirty="0" err="1"/>
              <a:t>Bulkupdating</a:t>
            </a:r>
            <a:endParaRPr lang="LID4096" dirty="0"/>
          </a:p>
        </p:txBody>
      </p:sp>
      <p:pic>
        <p:nvPicPr>
          <p:cNvPr id="4" name="Afbeelding 15">
            <a:extLst>
              <a:ext uri="{FF2B5EF4-FFF2-40B4-BE49-F238E27FC236}">
                <a16:creationId xmlns:a16="http://schemas.microsoft.com/office/drawing/2014/main" id="{32A65697-E97A-550D-14A2-C12675AE6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308" y="2854949"/>
            <a:ext cx="2285342" cy="2285342"/>
          </a:xfrm>
          <a:prstGeom prst="rect">
            <a:avLst/>
          </a:prstGeom>
        </p:spPr>
      </p:pic>
      <p:pic>
        <p:nvPicPr>
          <p:cNvPr id="5" name="Afbeelding 16" descr="http://vignette3.wikia.nocookie.net/gtawiki/images/c/c9/Computer_Icon.png/revision/latest?cb=20100421004434">
            <a:extLst>
              <a:ext uri="{FF2B5EF4-FFF2-40B4-BE49-F238E27FC236}">
                <a16:creationId xmlns:a16="http://schemas.microsoft.com/office/drawing/2014/main" id="{835A2584-2139-62D7-A0CA-01B4D5C4CCE4}"/>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44359" y="3106963"/>
            <a:ext cx="1651641" cy="1620642"/>
          </a:xfrm>
          <a:prstGeom prst="rect">
            <a:avLst/>
          </a:prstGeom>
          <a:noFill/>
          <a:ln>
            <a:noFill/>
          </a:ln>
        </p:spPr>
      </p:pic>
      <p:cxnSp>
        <p:nvCxnSpPr>
          <p:cNvPr id="6" name="Rechte verbindingslijn met pijl 17">
            <a:extLst>
              <a:ext uri="{FF2B5EF4-FFF2-40B4-BE49-F238E27FC236}">
                <a16:creationId xmlns:a16="http://schemas.microsoft.com/office/drawing/2014/main" id="{4C6E1A0B-8B69-4DFF-F2AD-7638032EC5FD}"/>
              </a:ext>
            </a:extLst>
          </p:cNvPr>
          <p:cNvCxnSpPr/>
          <p:nvPr/>
        </p:nvCxnSpPr>
        <p:spPr>
          <a:xfrm>
            <a:off x="2852989" y="2488860"/>
            <a:ext cx="1427975" cy="890084"/>
          </a:xfrm>
          <a:prstGeom prst="straightConnector1">
            <a:avLst/>
          </a:prstGeom>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2" descr="Barcode scanner - Free commerce and shopping icons">
            <a:extLst>
              <a:ext uri="{FF2B5EF4-FFF2-40B4-BE49-F238E27FC236}">
                <a16:creationId xmlns:a16="http://schemas.microsoft.com/office/drawing/2014/main" id="{46C9C0CE-D5AC-6D5B-EDC8-756C409C7E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7355" y="1556381"/>
            <a:ext cx="1183332" cy="1183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ation - Free weather icons">
            <a:extLst>
              <a:ext uri="{FF2B5EF4-FFF2-40B4-BE49-F238E27FC236}">
                <a16:creationId xmlns:a16="http://schemas.microsoft.com/office/drawing/2014/main" id="{867CE224-B804-D86B-F9AD-E39F29D0C6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2026" y="3378944"/>
            <a:ext cx="1348661" cy="13486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ensor - Free technology icons">
            <a:extLst>
              <a:ext uri="{FF2B5EF4-FFF2-40B4-BE49-F238E27FC236}">
                <a16:creationId xmlns:a16="http://schemas.microsoft.com/office/drawing/2014/main" id="{B1FF0551-BFAE-E259-F427-3B86FBC4750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9723" y="5024199"/>
            <a:ext cx="1693266" cy="16932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Rechte verbindingslijn met pijl 22">
            <a:extLst>
              <a:ext uri="{FF2B5EF4-FFF2-40B4-BE49-F238E27FC236}">
                <a16:creationId xmlns:a16="http://schemas.microsoft.com/office/drawing/2014/main" id="{6DDFF509-3FC4-27CE-FEBF-FA4EC8A5913A}"/>
              </a:ext>
            </a:extLst>
          </p:cNvPr>
          <p:cNvCxnSpPr/>
          <p:nvPr/>
        </p:nvCxnSpPr>
        <p:spPr>
          <a:xfrm>
            <a:off x="2680687" y="4002427"/>
            <a:ext cx="1600277" cy="32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26">
            <a:extLst>
              <a:ext uri="{FF2B5EF4-FFF2-40B4-BE49-F238E27FC236}">
                <a16:creationId xmlns:a16="http://schemas.microsoft.com/office/drawing/2014/main" id="{99354152-7C3D-F812-1741-BEEF49F9E8B9}"/>
              </a:ext>
            </a:extLst>
          </p:cNvPr>
          <p:cNvCxnSpPr/>
          <p:nvPr/>
        </p:nvCxnSpPr>
        <p:spPr>
          <a:xfrm flipV="1">
            <a:off x="2766837" y="4560936"/>
            <a:ext cx="1514127" cy="9339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28">
            <a:extLst>
              <a:ext uri="{FF2B5EF4-FFF2-40B4-BE49-F238E27FC236}">
                <a16:creationId xmlns:a16="http://schemas.microsoft.com/office/drawing/2014/main" id="{EADA6A84-823E-38CA-FFF2-7834A735C37A}"/>
              </a:ext>
            </a:extLst>
          </p:cNvPr>
          <p:cNvCxnSpPr/>
          <p:nvPr/>
        </p:nvCxnSpPr>
        <p:spPr>
          <a:xfrm>
            <a:off x="6234059" y="3991465"/>
            <a:ext cx="1839189" cy="32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50E33A5-C2BB-79EB-7C9F-4CE5FFA0D89B}"/>
              </a:ext>
            </a:extLst>
          </p:cNvPr>
          <p:cNvSpPr/>
          <p:nvPr/>
        </p:nvSpPr>
        <p:spPr>
          <a:xfrm>
            <a:off x="5277994" y="2912774"/>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69384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xit" presetSubtype="0" fill="hold" nodeType="after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xit" presetSubtype="0" fill="hold" nodeType="after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500"/>
                            </p:stCondLst>
                            <p:childTnLst>
                              <p:par>
                                <p:cTn id="49" presetID="10" presetClass="exit" presetSubtype="0" fill="hold" nodeType="after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6500"/>
                            </p:stCondLst>
                            <p:childTnLst>
                              <p:par>
                                <p:cTn id="57" presetID="10" presetClass="exit" presetSubtype="0" fill="hold" nodeType="afterEffect">
                                  <p:stCondLst>
                                    <p:cond delay="0"/>
                                  </p:stCondLst>
                                  <p:childTnLst>
                                    <p:animEffect transition="out" filter="fade">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7500"/>
                            </p:stCondLst>
                            <p:childTnLst>
                              <p:par>
                                <p:cTn id="65" presetID="10" presetClass="exit" presetSubtype="0" fill="hold" nodeType="afterEffect">
                                  <p:stCondLst>
                                    <p:cond delay="0"/>
                                  </p:stCondLst>
                                  <p:childTnLst>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xit" presetSubtype="0" fill="hold" nodeType="afterEffect">
                                  <p:stCondLst>
                                    <p:cond delay="0"/>
                                  </p:stCondLst>
                                  <p:childTnLst>
                                    <p:animEffect transition="out" filter="fade">
                                      <p:cBhvr>
                                        <p:cTn id="74" dur="500"/>
                                        <p:tgtEl>
                                          <p:spTgt spid="11"/>
                                        </p:tgtEl>
                                      </p:cBhvr>
                                    </p:animEffect>
                                    <p:set>
                                      <p:cBhvr>
                                        <p:cTn id="75" dur="1" fill="hold">
                                          <p:stCondLst>
                                            <p:cond delay="499"/>
                                          </p:stCondLst>
                                        </p:cTn>
                                        <p:tgtEl>
                                          <p:spTgt spid="11"/>
                                        </p:tgtEl>
                                        <p:attrNameLst>
                                          <p:attrName>style.visibility</p:attrName>
                                        </p:attrNameLst>
                                      </p:cBhvr>
                                      <p:to>
                                        <p:strVal val="hidden"/>
                                      </p:to>
                                    </p:se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0F262-EB50-C609-58B8-684CEBCA5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390E0-83B3-5132-040B-12B14759707B}"/>
              </a:ext>
            </a:extLst>
          </p:cNvPr>
          <p:cNvSpPr>
            <a:spLocks noGrp="1"/>
          </p:cNvSpPr>
          <p:nvPr>
            <p:ph type="title"/>
          </p:nvPr>
        </p:nvSpPr>
        <p:spPr/>
        <p:txBody>
          <a:bodyPr/>
          <a:lstStyle/>
          <a:p>
            <a:r>
              <a:rPr lang="en-US" dirty="0" err="1"/>
              <a:t>Bulkupdating</a:t>
            </a:r>
            <a:endParaRPr lang="LID4096" dirty="0"/>
          </a:p>
        </p:txBody>
      </p:sp>
      <p:pic>
        <p:nvPicPr>
          <p:cNvPr id="4" name="Afbeelding 15">
            <a:extLst>
              <a:ext uri="{FF2B5EF4-FFF2-40B4-BE49-F238E27FC236}">
                <a16:creationId xmlns:a16="http://schemas.microsoft.com/office/drawing/2014/main" id="{5EFEE4A9-B883-0F48-DAF2-AAEDCCEA6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308" y="2854949"/>
            <a:ext cx="2285342" cy="2285342"/>
          </a:xfrm>
          <a:prstGeom prst="rect">
            <a:avLst/>
          </a:prstGeom>
        </p:spPr>
      </p:pic>
      <p:pic>
        <p:nvPicPr>
          <p:cNvPr id="5" name="Afbeelding 16" descr="http://vignette3.wikia.nocookie.net/gtawiki/images/c/c9/Computer_Icon.png/revision/latest?cb=20100421004434">
            <a:extLst>
              <a:ext uri="{FF2B5EF4-FFF2-40B4-BE49-F238E27FC236}">
                <a16:creationId xmlns:a16="http://schemas.microsoft.com/office/drawing/2014/main" id="{D7A9D5D1-21DF-7AEC-68F8-8AF3BE6EEAAA}"/>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44359" y="3106963"/>
            <a:ext cx="1651641" cy="1620642"/>
          </a:xfrm>
          <a:prstGeom prst="rect">
            <a:avLst/>
          </a:prstGeom>
          <a:noFill/>
          <a:ln>
            <a:noFill/>
          </a:ln>
        </p:spPr>
      </p:pic>
      <p:cxnSp>
        <p:nvCxnSpPr>
          <p:cNvPr id="6" name="Rechte verbindingslijn met pijl 17">
            <a:extLst>
              <a:ext uri="{FF2B5EF4-FFF2-40B4-BE49-F238E27FC236}">
                <a16:creationId xmlns:a16="http://schemas.microsoft.com/office/drawing/2014/main" id="{A09845F3-DD03-61F0-16AC-2FE40C462E57}"/>
              </a:ext>
            </a:extLst>
          </p:cNvPr>
          <p:cNvCxnSpPr/>
          <p:nvPr/>
        </p:nvCxnSpPr>
        <p:spPr>
          <a:xfrm>
            <a:off x="2852989" y="2488860"/>
            <a:ext cx="1427975" cy="89008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2" descr="Barcode scanner - Free commerce and shopping icons">
            <a:extLst>
              <a:ext uri="{FF2B5EF4-FFF2-40B4-BE49-F238E27FC236}">
                <a16:creationId xmlns:a16="http://schemas.microsoft.com/office/drawing/2014/main" id="{9C2ED969-AE57-FB14-FF4A-5B960D1FAF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7355" y="1556381"/>
            <a:ext cx="1183332" cy="1183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ation - Free weather icons">
            <a:extLst>
              <a:ext uri="{FF2B5EF4-FFF2-40B4-BE49-F238E27FC236}">
                <a16:creationId xmlns:a16="http://schemas.microsoft.com/office/drawing/2014/main" id="{80F7A174-5AB6-7BFA-A6E6-BDC992ED09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2026" y="3378944"/>
            <a:ext cx="1348661" cy="13486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ensor - Free technology icons">
            <a:extLst>
              <a:ext uri="{FF2B5EF4-FFF2-40B4-BE49-F238E27FC236}">
                <a16:creationId xmlns:a16="http://schemas.microsoft.com/office/drawing/2014/main" id="{A095E0C9-DCC5-DE48-E68D-076FAD796B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9723" y="5024199"/>
            <a:ext cx="1693266" cy="16932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Rechte verbindingslijn met pijl 22">
            <a:extLst>
              <a:ext uri="{FF2B5EF4-FFF2-40B4-BE49-F238E27FC236}">
                <a16:creationId xmlns:a16="http://schemas.microsoft.com/office/drawing/2014/main" id="{2B069DCD-25E5-D91B-86D0-9B915EADA721}"/>
              </a:ext>
            </a:extLst>
          </p:cNvPr>
          <p:cNvCxnSpPr/>
          <p:nvPr/>
        </p:nvCxnSpPr>
        <p:spPr>
          <a:xfrm>
            <a:off x="2680687" y="4002427"/>
            <a:ext cx="1600277" cy="3225"/>
          </a:xfrm>
          <a:prstGeom prst="straightConnector1">
            <a:avLst/>
          </a:prstGeom>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26">
            <a:extLst>
              <a:ext uri="{FF2B5EF4-FFF2-40B4-BE49-F238E27FC236}">
                <a16:creationId xmlns:a16="http://schemas.microsoft.com/office/drawing/2014/main" id="{FF2D5C48-4B47-498B-3583-8CCA2D44CAF1}"/>
              </a:ext>
            </a:extLst>
          </p:cNvPr>
          <p:cNvCxnSpPr/>
          <p:nvPr/>
        </p:nvCxnSpPr>
        <p:spPr>
          <a:xfrm flipV="1">
            <a:off x="2766837" y="4560936"/>
            <a:ext cx="1514127" cy="9339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28">
            <a:extLst>
              <a:ext uri="{FF2B5EF4-FFF2-40B4-BE49-F238E27FC236}">
                <a16:creationId xmlns:a16="http://schemas.microsoft.com/office/drawing/2014/main" id="{A61B5F94-5E5F-5256-821F-6B3D3047E2BC}"/>
              </a:ext>
            </a:extLst>
          </p:cNvPr>
          <p:cNvCxnSpPr/>
          <p:nvPr/>
        </p:nvCxnSpPr>
        <p:spPr>
          <a:xfrm>
            <a:off x="6234059" y="3991465"/>
            <a:ext cx="1839189" cy="32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2A6A259-7B72-D79B-E2DE-16AAAE4CDDF2}"/>
              </a:ext>
            </a:extLst>
          </p:cNvPr>
          <p:cNvSpPr/>
          <p:nvPr/>
        </p:nvSpPr>
        <p:spPr>
          <a:xfrm>
            <a:off x="5277994" y="2912774"/>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D86A43DE-B3F3-4C55-82DB-C8E85DE88EE6}"/>
              </a:ext>
            </a:extLst>
          </p:cNvPr>
          <p:cNvSpPr/>
          <p:nvPr/>
        </p:nvSpPr>
        <p:spPr>
          <a:xfrm>
            <a:off x="5278547" y="2718585"/>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62556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xit" presetSubtype="0" fill="hold" nodeType="after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xit" presetSubtype="0" fill="hold" nodeType="after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500"/>
                            </p:stCondLst>
                            <p:childTnLst>
                              <p:par>
                                <p:cTn id="49" presetID="10" presetClass="exit" presetSubtype="0" fill="hold" nodeType="after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6500"/>
                            </p:stCondLst>
                            <p:childTnLst>
                              <p:par>
                                <p:cTn id="57" presetID="10" presetClass="exit" presetSubtype="0" fill="hold" nodeType="afterEffect">
                                  <p:stCondLst>
                                    <p:cond delay="0"/>
                                  </p:stCondLst>
                                  <p:childTnLst>
                                    <p:animEffect transition="out" filter="fade">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7500"/>
                            </p:stCondLst>
                            <p:childTnLst>
                              <p:par>
                                <p:cTn id="65" presetID="10" presetClass="exit" presetSubtype="0" fill="hold" nodeType="afterEffect">
                                  <p:stCondLst>
                                    <p:cond delay="0"/>
                                  </p:stCondLst>
                                  <p:childTnLst>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xit" presetSubtype="0" fill="hold" nodeType="afterEffect">
                                  <p:stCondLst>
                                    <p:cond delay="0"/>
                                  </p:stCondLst>
                                  <p:childTnLst>
                                    <p:animEffect transition="out" filter="fade">
                                      <p:cBhvr>
                                        <p:cTn id="74" dur="500"/>
                                        <p:tgtEl>
                                          <p:spTgt spid="11"/>
                                        </p:tgtEl>
                                      </p:cBhvr>
                                    </p:animEffect>
                                    <p:set>
                                      <p:cBhvr>
                                        <p:cTn id="75" dur="1" fill="hold">
                                          <p:stCondLst>
                                            <p:cond delay="499"/>
                                          </p:stCondLst>
                                        </p:cTn>
                                        <p:tgtEl>
                                          <p:spTgt spid="11"/>
                                        </p:tgtEl>
                                        <p:attrNameLst>
                                          <p:attrName>style.visibility</p:attrName>
                                        </p:attrNameLst>
                                      </p:cBhvr>
                                      <p:to>
                                        <p:strVal val="hidden"/>
                                      </p:to>
                                    </p:se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FC5CB-8D20-B7AC-9384-AAA7CF3D2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5B0261-3833-8FE6-20F4-50898640CF25}"/>
              </a:ext>
            </a:extLst>
          </p:cNvPr>
          <p:cNvSpPr>
            <a:spLocks noGrp="1"/>
          </p:cNvSpPr>
          <p:nvPr>
            <p:ph type="title"/>
          </p:nvPr>
        </p:nvSpPr>
        <p:spPr/>
        <p:txBody>
          <a:bodyPr/>
          <a:lstStyle/>
          <a:p>
            <a:r>
              <a:rPr lang="en-US" dirty="0" err="1"/>
              <a:t>Bulkupdating</a:t>
            </a:r>
            <a:endParaRPr lang="LID4096" dirty="0"/>
          </a:p>
        </p:txBody>
      </p:sp>
      <p:pic>
        <p:nvPicPr>
          <p:cNvPr id="4" name="Afbeelding 15">
            <a:extLst>
              <a:ext uri="{FF2B5EF4-FFF2-40B4-BE49-F238E27FC236}">
                <a16:creationId xmlns:a16="http://schemas.microsoft.com/office/drawing/2014/main" id="{6F31076B-06FC-DA71-C2C2-4570E4D58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308" y="2854949"/>
            <a:ext cx="2285342" cy="2285342"/>
          </a:xfrm>
          <a:prstGeom prst="rect">
            <a:avLst/>
          </a:prstGeom>
        </p:spPr>
      </p:pic>
      <p:pic>
        <p:nvPicPr>
          <p:cNvPr id="5" name="Afbeelding 16" descr="http://vignette3.wikia.nocookie.net/gtawiki/images/c/c9/Computer_Icon.png/revision/latest?cb=20100421004434">
            <a:extLst>
              <a:ext uri="{FF2B5EF4-FFF2-40B4-BE49-F238E27FC236}">
                <a16:creationId xmlns:a16="http://schemas.microsoft.com/office/drawing/2014/main" id="{0D54D988-ECF6-583D-186B-5F248B58BBFA}"/>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44359" y="3106963"/>
            <a:ext cx="1651641" cy="1620642"/>
          </a:xfrm>
          <a:prstGeom prst="rect">
            <a:avLst/>
          </a:prstGeom>
          <a:noFill/>
          <a:ln>
            <a:noFill/>
          </a:ln>
        </p:spPr>
      </p:pic>
      <p:cxnSp>
        <p:nvCxnSpPr>
          <p:cNvPr id="6" name="Rechte verbindingslijn met pijl 17">
            <a:extLst>
              <a:ext uri="{FF2B5EF4-FFF2-40B4-BE49-F238E27FC236}">
                <a16:creationId xmlns:a16="http://schemas.microsoft.com/office/drawing/2014/main" id="{86113FEC-9C7C-3340-C5D8-F3934498013F}"/>
              </a:ext>
            </a:extLst>
          </p:cNvPr>
          <p:cNvCxnSpPr/>
          <p:nvPr/>
        </p:nvCxnSpPr>
        <p:spPr>
          <a:xfrm>
            <a:off x="2852989" y="2488860"/>
            <a:ext cx="1427975" cy="89008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2" descr="Barcode scanner - Free commerce and shopping icons">
            <a:extLst>
              <a:ext uri="{FF2B5EF4-FFF2-40B4-BE49-F238E27FC236}">
                <a16:creationId xmlns:a16="http://schemas.microsoft.com/office/drawing/2014/main" id="{AC6EB351-A00E-F045-8FC5-F5B0F69EF2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7355" y="1556381"/>
            <a:ext cx="1183332" cy="1183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ation - Free weather icons">
            <a:extLst>
              <a:ext uri="{FF2B5EF4-FFF2-40B4-BE49-F238E27FC236}">
                <a16:creationId xmlns:a16="http://schemas.microsoft.com/office/drawing/2014/main" id="{F07E6395-4700-06D3-BDED-DA2051D736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2026" y="3378944"/>
            <a:ext cx="1348661" cy="13486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ensor - Free technology icons">
            <a:extLst>
              <a:ext uri="{FF2B5EF4-FFF2-40B4-BE49-F238E27FC236}">
                <a16:creationId xmlns:a16="http://schemas.microsoft.com/office/drawing/2014/main" id="{7A476462-D8DE-BE2D-06D2-255825FAB1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9723" y="5024199"/>
            <a:ext cx="1693266" cy="16932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Rechte verbindingslijn met pijl 22">
            <a:extLst>
              <a:ext uri="{FF2B5EF4-FFF2-40B4-BE49-F238E27FC236}">
                <a16:creationId xmlns:a16="http://schemas.microsoft.com/office/drawing/2014/main" id="{547E5581-7162-4C6A-F265-C30FBEADCF70}"/>
              </a:ext>
            </a:extLst>
          </p:cNvPr>
          <p:cNvCxnSpPr/>
          <p:nvPr/>
        </p:nvCxnSpPr>
        <p:spPr>
          <a:xfrm>
            <a:off x="2680687" y="4002427"/>
            <a:ext cx="1600277" cy="32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26">
            <a:extLst>
              <a:ext uri="{FF2B5EF4-FFF2-40B4-BE49-F238E27FC236}">
                <a16:creationId xmlns:a16="http://schemas.microsoft.com/office/drawing/2014/main" id="{FB38A0C5-A786-66CE-43D0-BB30B1FF99BE}"/>
              </a:ext>
            </a:extLst>
          </p:cNvPr>
          <p:cNvCxnSpPr/>
          <p:nvPr/>
        </p:nvCxnSpPr>
        <p:spPr>
          <a:xfrm flipV="1">
            <a:off x="2766837" y="4560936"/>
            <a:ext cx="1514127" cy="933924"/>
          </a:xfrm>
          <a:prstGeom prst="straightConnector1">
            <a:avLst/>
          </a:prstGeom>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28">
            <a:extLst>
              <a:ext uri="{FF2B5EF4-FFF2-40B4-BE49-F238E27FC236}">
                <a16:creationId xmlns:a16="http://schemas.microsoft.com/office/drawing/2014/main" id="{B3F01740-CA18-E6AF-A078-611A41902D66}"/>
              </a:ext>
            </a:extLst>
          </p:cNvPr>
          <p:cNvCxnSpPr/>
          <p:nvPr/>
        </p:nvCxnSpPr>
        <p:spPr>
          <a:xfrm>
            <a:off x="6234059" y="3991465"/>
            <a:ext cx="1839189" cy="32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DEA0C30-EDD8-7353-1758-599DDD9896BB}"/>
              </a:ext>
            </a:extLst>
          </p:cNvPr>
          <p:cNvSpPr/>
          <p:nvPr/>
        </p:nvSpPr>
        <p:spPr>
          <a:xfrm>
            <a:off x="5277994" y="2912774"/>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755C597F-EDEE-C06F-A908-DEE9D580BDB4}"/>
              </a:ext>
            </a:extLst>
          </p:cNvPr>
          <p:cNvSpPr/>
          <p:nvPr/>
        </p:nvSpPr>
        <p:spPr>
          <a:xfrm>
            <a:off x="5278547" y="2718585"/>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
        <p:nvSpPr>
          <p:cNvPr id="14" name="Rectangle 13">
            <a:extLst>
              <a:ext uri="{FF2B5EF4-FFF2-40B4-BE49-F238E27FC236}">
                <a16:creationId xmlns:a16="http://schemas.microsoft.com/office/drawing/2014/main" id="{0ADFC3F3-2D0C-9CED-08F1-CF2E62D34903}"/>
              </a:ext>
            </a:extLst>
          </p:cNvPr>
          <p:cNvSpPr/>
          <p:nvPr/>
        </p:nvSpPr>
        <p:spPr>
          <a:xfrm>
            <a:off x="5277994" y="2524396"/>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4773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xit" presetSubtype="0" fill="hold" nodeType="after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xit" presetSubtype="0" fill="hold" nodeType="after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500"/>
                            </p:stCondLst>
                            <p:childTnLst>
                              <p:par>
                                <p:cTn id="49" presetID="10" presetClass="exit" presetSubtype="0" fill="hold" nodeType="after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6500"/>
                            </p:stCondLst>
                            <p:childTnLst>
                              <p:par>
                                <p:cTn id="57" presetID="10" presetClass="exit" presetSubtype="0" fill="hold" nodeType="afterEffect">
                                  <p:stCondLst>
                                    <p:cond delay="0"/>
                                  </p:stCondLst>
                                  <p:childTnLst>
                                    <p:animEffect transition="out" filter="fade">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7500"/>
                            </p:stCondLst>
                            <p:childTnLst>
                              <p:par>
                                <p:cTn id="65" presetID="10" presetClass="exit" presetSubtype="0" fill="hold" nodeType="afterEffect">
                                  <p:stCondLst>
                                    <p:cond delay="0"/>
                                  </p:stCondLst>
                                  <p:childTnLst>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xit" presetSubtype="0" fill="hold" nodeType="afterEffect">
                                  <p:stCondLst>
                                    <p:cond delay="0"/>
                                  </p:stCondLst>
                                  <p:childTnLst>
                                    <p:animEffect transition="out" filter="fade">
                                      <p:cBhvr>
                                        <p:cTn id="74" dur="500"/>
                                        <p:tgtEl>
                                          <p:spTgt spid="11"/>
                                        </p:tgtEl>
                                      </p:cBhvr>
                                    </p:animEffect>
                                    <p:set>
                                      <p:cBhvr>
                                        <p:cTn id="75" dur="1" fill="hold">
                                          <p:stCondLst>
                                            <p:cond delay="499"/>
                                          </p:stCondLst>
                                        </p:cTn>
                                        <p:tgtEl>
                                          <p:spTgt spid="11"/>
                                        </p:tgtEl>
                                        <p:attrNameLst>
                                          <p:attrName>style.visibility</p:attrName>
                                        </p:attrNameLst>
                                      </p:cBhvr>
                                      <p:to>
                                        <p:strVal val="hidden"/>
                                      </p:to>
                                    </p:se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5FDB-6AE8-E258-558D-94208AB5E486}"/>
              </a:ext>
            </a:extLst>
          </p:cNvPr>
          <p:cNvSpPr>
            <a:spLocks noGrp="1"/>
          </p:cNvSpPr>
          <p:nvPr>
            <p:ph type="title"/>
          </p:nvPr>
        </p:nvSpPr>
        <p:spPr/>
        <p:txBody>
          <a:bodyPr/>
          <a:lstStyle/>
          <a:p>
            <a:r>
              <a:rPr lang="en-US" dirty="0"/>
              <a:t>Client/server </a:t>
            </a:r>
            <a:r>
              <a:rPr lang="en-US" dirty="0" err="1"/>
              <a:t>verwerking</a:t>
            </a:r>
            <a:endParaRPr lang="LID4096" dirty="0"/>
          </a:p>
        </p:txBody>
      </p:sp>
      <p:sp>
        <p:nvSpPr>
          <p:cNvPr id="4" name="Rechthoek 6">
            <a:extLst>
              <a:ext uri="{FF2B5EF4-FFF2-40B4-BE49-F238E27FC236}">
                <a16:creationId xmlns:a16="http://schemas.microsoft.com/office/drawing/2014/main" id="{DFED9251-67D8-48AC-D56E-59C5564B0574}"/>
              </a:ext>
            </a:extLst>
          </p:cNvPr>
          <p:cNvSpPr/>
          <p:nvPr/>
        </p:nvSpPr>
        <p:spPr>
          <a:xfrm>
            <a:off x="1449182" y="2540773"/>
            <a:ext cx="3122818" cy="22217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6600" dirty="0">
                <a:latin typeface="Barlow Condensed" panose="00000506000000000000" pitchFamily="2" charset="0"/>
              </a:rPr>
              <a:t>server</a:t>
            </a:r>
          </a:p>
        </p:txBody>
      </p:sp>
      <p:sp>
        <p:nvSpPr>
          <p:cNvPr id="5" name="Rechthoek 7">
            <a:extLst>
              <a:ext uri="{FF2B5EF4-FFF2-40B4-BE49-F238E27FC236}">
                <a16:creationId xmlns:a16="http://schemas.microsoft.com/office/drawing/2014/main" id="{40041ADB-5AED-6862-3E8A-2F0F52B24000}"/>
              </a:ext>
            </a:extLst>
          </p:cNvPr>
          <p:cNvSpPr/>
          <p:nvPr/>
        </p:nvSpPr>
        <p:spPr>
          <a:xfrm>
            <a:off x="7522036" y="2540773"/>
            <a:ext cx="3122818" cy="22217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6600" dirty="0" err="1">
                <a:latin typeface="Barlow Condensed" panose="00000506000000000000" pitchFamily="2" charset="0"/>
              </a:rPr>
              <a:t>client</a:t>
            </a:r>
            <a:endParaRPr lang="nl-BE" sz="6600" dirty="0">
              <a:latin typeface="Barlow Condensed" panose="00000506000000000000" pitchFamily="2" charset="0"/>
            </a:endParaRPr>
          </a:p>
        </p:txBody>
      </p:sp>
      <p:sp>
        <p:nvSpPr>
          <p:cNvPr id="6" name="PIJL-RECHTS 3">
            <a:extLst>
              <a:ext uri="{FF2B5EF4-FFF2-40B4-BE49-F238E27FC236}">
                <a16:creationId xmlns:a16="http://schemas.microsoft.com/office/drawing/2014/main" id="{2EB4E20D-7A41-6A55-97C2-2CA0EDDE5D84}"/>
              </a:ext>
            </a:extLst>
          </p:cNvPr>
          <p:cNvSpPr/>
          <p:nvPr/>
        </p:nvSpPr>
        <p:spPr>
          <a:xfrm>
            <a:off x="5074910" y="3016057"/>
            <a:ext cx="1944216" cy="128356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dienst</a:t>
            </a:r>
          </a:p>
        </p:txBody>
      </p:sp>
    </p:spTree>
    <p:extLst>
      <p:ext uri="{BB962C8B-B14F-4D97-AF65-F5344CB8AC3E}">
        <p14:creationId xmlns:p14="http://schemas.microsoft.com/office/powerpoint/2010/main" val="276671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438C4-ABA6-BABB-38F1-594CEBD19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0F23B-4D60-BA0A-6844-392DF1B3BF2A}"/>
              </a:ext>
            </a:extLst>
          </p:cNvPr>
          <p:cNvSpPr>
            <a:spLocks noGrp="1"/>
          </p:cNvSpPr>
          <p:nvPr>
            <p:ph type="title"/>
          </p:nvPr>
        </p:nvSpPr>
        <p:spPr/>
        <p:txBody>
          <a:bodyPr/>
          <a:lstStyle/>
          <a:p>
            <a:r>
              <a:rPr lang="en-US" dirty="0" err="1"/>
              <a:t>Bulkupdating</a:t>
            </a:r>
            <a:endParaRPr lang="LID4096" dirty="0"/>
          </a:p>
        </p:txBody>
      </p:sp>
      <p:pic>
        <p:nvPicPr>
          <p:cNvPr id="4" name="Afbeelding 15">
            <a:extLst>
              <a:ext uri="{FF2B5EF4-FFF2-40B4-BE49-F238E27FC236}">
                <a16:creationId xmlns:a16="http://schemas.microsoft.com/office/drawing/2014/main" id="{D115A8AE-D56D-701D-2187-9EF9B6215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308" y="2854949"/>
            <a:ext cx="2285342" cy="2285342"/>
          </a:xfrm>
          <a:prstGeom prst="rect">
            <a:avLst/>
          </a:prstGeom>
        </p:spPr>
      </p:pic>
      <p:pic>
        <p:nvPicPr>
          <p:cNvPr id="5" name="Afbeelding 16" descr="http://vignette3.wikia.nocookie.net/gtawiki/images/c/c9/Computer_Icon.png/revision/latest?cb=20100421004434">
            <a:extLst>
              <a:ext uri="{FF2B5EF4-FFF2-40B4-BE49-F238E27FC236}">
                <a16:creationId xmlns:a16="http://schemas.microsoft.com/office/drawing/2014/main" id="{53D6069E-31BF-6798-3F8F-7744C1B3E73C}"/>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44359" y="3106963"/>
            <a:ext cx="1651641" cy="1620642"/>
          </a:xfrm>
          <a:prstGeom prst="rect">
            <a:avLst/>
          </a:prstGeom>
          <a:noFill/>
          <a:ln>
            <a:noFill/>
          </a:ln>
        </p:spPr>
      </p:pic>
      <p:cxnSp>
        <p:nvCxnSpPr>
          <p:cNvPr id="6" name="Rechte verbindingslijn met pijl 17">
            <a:extLst>
              <a:ext uri="{FF2B5EF4-FFF2-40B4-BE49-F238E27FC236}">
                <a16:creationId xmlns:a16="http://schemas.microsoft.com/office/drawing/2014/main" id="{C1CE6AFB-DDB0-E7CA-F0CB-BD13524049B6}"/>
              </a:ext>
            </a:extLst>
          </p:cNvPr>
          <p:cNvCxnSpPr/>
          <p:nvPr/>
        </p:nvCxnSpPr>
        <p:spPr>
          <a:xfrm>
            <a:off x="2852989" y="2488860"/>
            <a:ext cx="1427975" cy="89008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2" descr="Barcode scanner - Free commerce and shopping icons">
            <a:extLst>
              <a:ext uri="{FF2B5EF4-FFF2-40B4-BE49-F238E27FC236}">
                <a16:creationId xmlns:a16="http://schemas.microsoft.com/office/drawing/2014/main" id="{2E5EB2D6-323F-F136-2521-6DA149AABC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7355" y="1556381"/>
            <a:ext cx="1183332" cy="1183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ation - Free weather icons">
            <a:extLst>
              <a:ext uri="{FF2B5EF4-FFF2-40B4-BE49-F238E27FC236}">
                <a16:creationId xmlns:a16="http://schemas.microsoft.com/office/drawing/2014/main" id="{3A61BF0A-7851-FD83-0556-A154BB42F8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2026" y="3378944"/>
            <a:ext cx="1348661" cy="13486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ensor - Free technology icons">
            <a:extLst>
              <a:ext uri="{FF2B5EF4-FFF2-40B4-BE49-F238E27FC236}">
                <a16:creationId xmlns:a16="http://schemas.microsoft.com/office/drawing/2014/main" id="{AFF91E69-21D2-E130-762F-3245D9BDF3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9723" y="5024199"/>
            <a:ext cx="1693266" cy="16932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Rechte verbindingslijn met pijl 22">
            <a:extLst>
              <a:ext uri="{FF2B5EF4-FFF2-40B4-BE49-F238E27FC236}">
                <a16:creationId xmlns:a16="http://schemas.microsoft.com/office/drawing/2014/main" id="{BE409311-E135-7910-FCD7-80EB70DA2582}"/>
              </a:ext>
            </a:extLst>
          </p:cNvPr>
          <p:cNvCxnSpPr/>
          <p:nvPr/>
        </p:nvCxnSpPr>
        <p:spPr>
          <a:xfrm>
            <a:off x="2680687" y="4002427"/>
            <a:ext cx="1600277" cy="3225"/>
          </a:xfrm>
          <a:prstGeom prst="straightConnector1">
            <a:avLst/>
          </a:prstGeom>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26">
            <a:extLst>
              <a:ext uri="{FF2B5EF4-FFF2-40B4-BE49-F238E27FC236}">
                <a16:creationId xmlns:a16="http://schemas.microsoft.com/office/drawing/2014/main" id="{E71BE0DF-0197-B7B2-D0C8-992CEF417B7A}"/>
              </a:ext>
            </a:extLst>
          </p:cNvPr>
          <p:cNvCxnSpPr/>
          <p:nvPr/>
        </p:nvCxnSpPr>
        <p:spPr>
          <a:xfrm flipV="1">
            <a:off x="2766837" y="4560936"/>
            <a:ext cx="1514127" cy="9339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28">
            <a:extLst>
              <a:ext uri="{FF2B5EF4-FFF2-40B4-BE49-F238E27FC236}">
                <a16:creationId xmlns:a16="http://schemas.microsoft.com/office/drawing/2014/main" id="{D56914D6-33E1-1D94-84CC-9200A57FB161}"/>
              </a:ext>
            </a:extLst>
          </p:cNvPr>
          <p:cNvCxnSpPr/>
          <p:nvPr/>
        </p:nvCxnSpPr>
        <p:spPr>
          <a:xfrm>
            <a:off x="6234059" y="3991465"/>
            <a:ext cx="1839189" cy="32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7417ECD-CFD5-7343-0489-C8ED887ADE3A}"/>
              </a:ext>
            </a:extLst>
          </p:cNvPr>
          <p:cNvSpPr/>
          <p:nvPr/>
        </p:nvSpPr>
        <p:spPr>
          <a:xfrm>
            <a:off x="5277994" y="2912774"/>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8FE20488-FFC2-CC76-ACCA-B0C739777B1A}"/>
              </a:ext>
            </a:extLst>
          </p:cNvPr>
          <p:cNvSpPr/>
          <p:nvPr/>
        </p:nvSpPr>
        <p:spPr>
          <a:xfrm>
            <a:off x="5278547" y="2718585"/>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
        <p:nvSpPr>
          <p:cNvPr id="14" name="Rectangle 13">
            <a:extLst>
              <a:ext uri="{FF2B5EF4-FFF2-40B4-BE49-F238E27FC236}">
                <a16:creationId xmlns:a16="http://schemas.microsoft.com/office/drawing/2014/main" id="{1A6DB8A5-7513-8130-BEC9-958F67947FC4}"/>
              </a:ext>
            </a:extLst>
          </p:cNvPr>
          <p:cNvSpPr/>
          <p:nvPr/>
        </p:nvSpPr>
        <p:spPr>
          <a:xfrm>
            <a:off x="5277994" y="2524396"/>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
        <p:nvSpPr>
          <p:cNvPr id="15" name="Rectangle 14">
            <a:extLst>
              <a:ext uri="{FF2B5EF4-FFF2-40B4-BE49-F238E27FC236}">
                <a16:creationId xmlns:a16="http://schemas.microsoft.com/office/drawing/2014/main" id="{74E3E4FA-BEBF-BE35-7714-B19BB39E5EA4}"/>
              </a:ext>
            </a:extLst>
          </p:cNvPr>
          <p:cNvSpPr/>
          <p:nvPr/>
        </p:nvSpPr>
        <p:spPr>
          <a:xfrm>
            <a:off x="5277994" y="2330207"/>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07020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xit" presetSubtype="0" fill="hold" nodeType="after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xit" presetSubtype="0" fill="hold" nodeType="after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500"/>
                            </p:stCondLst>
                            <p:childTnLst>
                              <p:par>
                                <p:cTn id="49" presetID="10" presetClass="exit" presetSubtype="0" fill="hold" nodeType="after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6500"/>
                            </p:stCondLst>
                            <p:childTnLst>
                              <p:par>
                                <p:cTn id="57" presetID="10" presetClass="exit" presetSubtype="0" fill="hold" nodeType="afterEffect">
                                  <p:stCondLst>
                                    <p:cond delay="0"/>
                                  </p:stCondLst>
                                  <p:childTnLst>
                                    <p:animEffect transition="out" filter="fade">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7500"/>
                            </p:stCondLst>
                            <p:childTnLst>
                              <p:par>
                                <p:cTn id="65" presetID="10" presetClass="exit" presetSubtype="0" fill="hold" nodeType="afterEffect">
                                  <p:stCondLst>
                                    <p:cond delay="0"/>
                                  </p:stCondLst>
                                  <p:childTnLst>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xit" presetSubtype="0" fill="hold" nodeType="afterEffect">
                                  <p:stCondLst>
                                    <p:cond delay="0"/>
                                  </p:stCondLst>
                                  <p:childTnLst>
                                    <p:animEffect transition="out" filter="fade">
                                      <p:cBhvr>
                                        <p:cTn id="74" dur="500"/>
                                        <p:tgtEl>
                                          <p:spTgt spid="11"/>
                                        </p:tgtEl>
                                      </p:cBhvr>
                                    </p:animEffect>
                                    <p:set>
                                      <p:cBhvr>
                                        <p:cTn id="75" dur="1" fill="hold">
                                          <p:stCondLst>
                                            <p:cond delay="499"/>
                                          </p:stCondLst>
                                        </p:cTn>
                                        <p:tgtEl>
                                          <p:spTgt spid="11"/>
                                        </p:tgtEl>
                                        <p:attrNameLst>
                                          <p:attrName>style.visibility</p:attrName>
                                        </p:attrNameLst>
                                      </p:cBhvr>
                                      <p:to>
                                        <p:strVal val="hidden"/>
                                      </p:to>
                                    </p:se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F6399-2CE2-9093-67B6-A80D268EC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FCABE-C6E4-B099-3C4C-58ECE5AB92D8}"/>
              </a:ext>
            </a:extLst>
          </p:cNvPr>
          <p:cNvSpPr>
            <a:spLocks noGrp="1"/>
          </p:cNvSpPr>
          <p:nvPr>
            <p:ph type="title"/>
          </p:nvPr>
        </p:nvSpPr>
        <p:spPr/>
        <p:txBody>
          <a:bodyPr/>
          <a:lstStyle/>
          <a:p>
            <a:r>
              <a:rPr lang="en-US" dirty="0" err="1"/>
              <a:t>Bulkupdating</a:t>
            </a:r>
            <a:endParaRPr lang="LID4096" dirty="0"/>
          </a:p>
        </p:txBody>
      </p:sp>
      <p:pic>
        <p:nvPicPr>
          <p:cNvPr id="4" name="Afbeelding 15">
            <a:extLst>
              <a:ext uri="{FF2B5EF4-FFF2-40B4-BE49-F238E27FC236}">
                <a16:creationId xmlns:a16="http://schemas.microsoft.com/office/drawing/2014/main" id="{4312DE36-1479-A934-664C-9392E613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308" y="2854949"/>
            <a:ext cx="2285342" cy="2285342"/>
          </a:xfrm>
          <a:prstGeom prst="rect">
            <a:avLst/>
          </a:prstGeom>
        </p:spPr>
      </p:pic>
      <p:pic>
        <p:nvPicPr>
          <p:cNvPr id="5" name="Afbeelding 16" descr="http://vignette3.wikia.nocookie.net/gtawiki/images/c/c9/Computer_Icon.png/revision/latest?cb=20100421004434">
            <a:extLst>
              <a:ext uri="{FF2B5EF4-FFF2-40B4-BE49-F238E27FC236}">
                <a16:creationId xmlns:a16="http://schemas.microsoft.com/office/drawing/2014/main" id="{FF60456E-F873-C306-51DE-3C9EC85DA3A8}"/>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44359" y="3106963"/>
            <a:ext cx="1651641" cy="1620642"/>
          </a:xfrm>
          <a:prstGeom prst="rect">
            <a:avLst/>
          </a:prstGeom>
          <a:noFill/>
          <a:ln>
            <a:noFill/>
          </a:ln>
        </p:spPr>
      </p:pic>
      <p:cxnSp>
        <p:nvCxnSpPr>
          <p:cNvPr id="6" name="Rechte verbindingslijn met pijl 17">
            <a:extLst>
              <a:ext uri="{FF2B5EF4-FFF2-40B4-BE49-F238E27FC236}">
                <a16:creationId xmlns:a16="http://schemas.microsoft.com/office/drawing/2014/main" id="{A9362E0A-0723-99BB-CDCD-0717213C6E4E}"/>
              </a:ext>
            </a:extLst>
          </p:cNvPr>
          <p:cNvCxnSpPr/>
          <p:nvPr/>
        </p:nvCxnSpPr>
        <p:spPr>
          <a:xfrm>
            <a:off x="2852989" y="2488860"/>
            <a:ext cx="1427975" cy="89008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2" descr="Barcode scanner - Free commerce and shopping icons">
            <a:extLst>
              <a:ext uri="{FF2B5EF4-FFF2-40B4-BE49-F238E27FC236}">
                <a16:creationId xmlns:a16="http://schemas.microsoft.com/office/drawing/2014/main" id="{B3727D6D-537E-D2D7-286C-8F7F53DF06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7355" y="1556381"/>
            <a:ext cx="1183332" cy="1183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ation - Free weather icons">
            <a:extLst>
              <a:ext uri="{FF2B5EF4-FFF2-40B4-BE49-F238E27FC236}">
                <a16:creationId xmlns:a16="http://schemas.microsoft.com/office/drawing/2014/main" id="{B550C5C5-8B3C-6D11-81CD-24C95DAE328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2026" y="3378944"/>
            <a:ext cx="1348661" cy="13486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ensor - Free technology icons">
            <a:extLst>
              <a:ext uri="{FF2B5EF4-FFF2-40B4-BE49-F238E27FC236}">
                <a16:creationId xmlns:a16="http://schemas.microsoft.com/office/drawing/2014/main" id="{2C4263AD-1510-D090-C9A4-D934C44B1C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9723" y="5024199"/>
            <a:ext cx="1693266" cy="16932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Rechte verbindingslijn met pijl 22">
            <a:extLst>
              <a:ext uri="{FF2B5EF4-FFF2-40B4-BE49-F238E27FC236}">
                <a16:creationId xmlns:a16="http://schemas.microsoft.com/office/drawing/2014/main" id="{5E2061C2-26F6-A57C-4FD7-9C021AA986D7}"/>
              </a:ext>
            </a:extLst>
          </p:cNvPr>
          <p:cNvCxnSpPr/>
          <p:nvPr/>
        </p:nvCxnSpPr>
        <p:spPr>
          <a:xfrm>
            <a:off x="2680687" y="4002427"/>
            <a:ext cx="1600277" cy="322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26">
            <a:extLst>
              <a:ext uri="{FF2B5EF4-FFF2-40B4-BE49-F238E27FC236}">
                <a16:creationId xmlns:a16="http://schemas.microsoft.com/office/drawing/2014/main" id="{FE9A7227-4DBB-AD88-8671-B9F93F66575B}"/>
              </a:ext>
            </a:extLst>
          </p:cNvPr>
          <p:cNvCxnSpPr/>
          <p:nvPr/>
        </p:nvCxnSpPr>
        <p:spPr>
          <a:xfrm flipV="1">
            <a:off x="2766837" y="4560936"/>
            <a:ext cx="1514127" cy="9339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28">
            <a:extLst>
              <a:ext uri="{FF2B5EF4-FFF2-40B4-BE49-F238E27FC236}">
                <a16:creationId xmlns:a16="http://schemas.microsoft.com/office/drawing/2014/main" id="{EF7B4C13-2570-E526-B7CF-2778D3D17BD3}"/>
              </a:ext>
            </a:extLst>
          </p:cNvPr>
          <p:cNvCxnSpPr/>
          <p:nvPr/>
        </p:nvCxnSpPr>
        <p:spPr>
          <a:xfrm>
            <a:off x="6234059" y="3991465"/>
            <a:ext cx="1839189" cy="3225"/>
          </a:xfrm>
          <a:prstGeom prst="straightConnector1">
            <a:avLst/>
          </a:prstGeom>
          <a:ln w="762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F2A2DA4-E62A-E180-FCB3-971FACE6DE74}"/>
              </a:ext>
            </a:extLst>
          </p:cNvPr>
          <p:cNvSpPr/>
          <p:nvPr/>
        </p:nvSpPr>
        <p:spPr>
          <a:xfrm>
            <a:off x="6836649" y="3573133"/>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DE9483E2-EC6F-B28C-4D67-CF9C8DE6BCE4}"/>
              </a:ext>
            </a:extLst>
          </p:cNvPr>
          <p:cNvSpPr/>
          <p:nvPr/>
        </p:nvSpPr>
        <p:spPr>
          <a:xfrm>
            <a:off x="6836649" y="3378944"/>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
        <p:nvSpPr>
          <p:cNvPr id="14" name="Rectangle 13">
            <a:extLst>
              <a:ext uri="{FF2B5EF4-FFF2-40B4-BE49-F238E27FC236}">
                <a16:creationId xmlns:a16="http://schemas.microsoft.com/office/drawing/2014/main" id="{1B4FE954-7953-DFFA-B6FE-244A05C26353}"/>
              </a:ext>
            </a:extLst>
          </p:cNvPr>
          <p:cNvSpPr/>
          <p:nvPr/>
        </p:nvSpPr>
        <p:spPr>
          <a:xfrm>
            <a:off x="6836649" y="3184755"/>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
        <p:nvSpPr>
          <p:cNvPr id="15" name="Rectangle 14">
            <a:extLst>
              <a:ext uri="{FF2B5EF4-FFF2-40B4-BE49-F238E27FC236}">
                <a16:creationId xmlns:a16="http://schemas.microsoft.com/office/drawing/2014/main" id="{966B73C2-BB94-791D-C13C-5E30CBAB94DD}"/>
              </a:ext>
            </a:extLst>
          </p:cNvPr>
          <p:cNvSpPr/>
          <p:nvPr/>
        </p:nvSpPr>
        <p:spPr>
          <a:xfrm>
            <a:off x="6836649" y="2990566"/>
            <a:ext cx="625642" cy="19418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34842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xit" presetSubtype="0" fill="hold" nodeType="after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xit" presetSubtype="0" fill="hold"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xit" presetSubtype="0" fill="hold" nodeType="after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500"/>
                            </p:stCondLst>
                            <p:childTnLst>
                              <p:par>
                                <p:cTn id="49" presetID="10" presetClass="exit" presetSubtype="0" fill="hold" nodeType="after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6500"/>
                            </p:stCondLst>
                            <p:childTnLst>
                              <p:par>
                                <p:cTn id="57" presetID="10" presetClass="exit" presetSubtype="0" fill="hold" nodeType="afterEffect">
                                  <p:stCondLst>
                                    <p:cond delay="0"/>
                                  </p:stCondLst>
                                  <p:childTnLst>
                                    <p:animEffect transition="out" filter="fade">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par>
                          <p:cTn id="64" fill="hold">
                            <p:stCondLst>
                              <p:cond delay="7500"/>
                            </p:stCondLst>
                            <p:childTnLst>
                              <p:par>
                                <p:cTn id="65" presetID="10" presetClass="exit" presetSubtype="0" fill="hold" nodeType="afterEffect">
                                  <p:stCondLst>
                                    <p:cond delay="0"/>
                                  </p:stCondLst>
                                  <p:childTnLst>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par>
                          <p:cTn id="72" fill="hold">
                            <p:stCondLst>
                              <p:cond delay="8500"/>
                            </p:stCondLst>
                            <p:childTnLst>
                              <p:par>
                                <p:cTn id="73" presetID="10" presetClass="exit" presetSubtype="0" fill="hold" nodeType="afterEffect">
                                  <p:stCondLst>
                                    <p:cond delay="0"/>
                                  </p:stCondLst>
                                  <p:childTnLst>
                                    <p:animEffect transition="out" filter="fade">
                                      <p:cBhvr>
                                        <p:cTn id="74" dur="500"/>
                                        <p:tgtEl>
                                          <p:spTgt spid="11"/>
                                        </p:tgtEl>
                                      </p:cBhvr>
                                    </p:animEffect>
                                    <p:set>
                                      <p:cBhvr>
                                        <p:cTn id="75" dur="1" fill="hold">
                                          <p:stCondLst>
                                            <p:cond delay="499"/>
                                          </p:stCondLst>
                                        </p:cTn>
                                        <p:tgtEl>
                                          <p:spTgt spid="11"/>
                                        </p:tgtEl>
                                        <p:attrNameLst>
                                          <p:attrName>style.visibility</p:attrName>
                                        </p:attrNameLst>
                                      </p:cBhvr>
                                      <p:to>
                                        <p:strVal val="hidden"/>
                                      </p:to>
                                    </p:se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426F9-DF78-94CD-9B6F-0A1698C2AA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65072-FA21-0F84-C7CC-97DD1C0D5BCF}"/>
              </a:ext>
            </a:extLst>
          </p:cNvPr>
          <p:cNvSpPr>
            <a:spLocks noGrp="1"/>
          </p:cNvSpPr>
          <p:nvPr>
            <p:ph type="ctrTitle"/>
          </p:nvPr>
        </p:nvSpPr>
        <p:spPr>
          <a:xfrm>
            <a:off x="1524000" y="1635710"/>
            <a:ext cx="9144000" cy="2387600"/>
          </a:xfrm>
        </p:spPr>
        <p:txBody>
          <a:bodyPr/>
          <a:lstStyle/>
          <a:p>
            <a:r>
              <a:rPr lang="en-US" dirty="0" err="1"/>
              <a:t>Serverhardware</a:t>
            </a:r>
            <a:endParaRPr lang="LID4096" dirty="0"/>
          </a:p>
        </p:txBody>
      </p:sp>
    </p:spTree>
    <p:extLst>
      <p:ext uri="{BB962C8B-B14F-4D97-AF65-F5344CB8AC3E}">
        <p14:creationId xmlns:p14="http://schemas.microsoft.com/office/powerpoint/2010/main" val="2989930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11F6-0078-4A52-4113-59372D2B6FC3}"/>
              </a:ext>
            </a:extLst>
          </p:cNvPr>
          <p:cNvSpPr>
            <a:spLocks noGrp="1"/>
          </p:cNvSpPr>
          <p:nvPr>
            <p:ph type="title"/>
          </p:nvPr>
        </p:nvSpPr>
        <p:spPr/>
        <p:txBody>
          <a:bodyPr/>
          <a:lstStyle/>
          <a:p>
            <a:r>
              <a:rPr lang="en-US" dirty="0" err="1"/>
              <a:t>Serverhardware</a:t>
            </a:r>
            <a:endParaRPr lang="LID4096" dirty="0"/>
          </a:p>
        </p:txBody>
      </p:sp>
      <p:pic>
        <p:nvPicPr>
          <p:cNvPr id="4" name="Afbeelding 6">
            <a:extLst>
              <a:ext uri="{FF2B5EF4-FFF2-40B4-BE49-F238E27FC236}">
                <a16:creationId xmlns:a16="http://schemas.microsoft.com/office/drawing/2014/main" id="{8A2FF51B-99BE-9AF7-2BA6-B7A9A41DE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556" y="54393"/>
            <a:ext cx="4876800" cy="4876800"/>
          </a:xfrm>
          <a:prstGeom prst="rect">
            <a:avLst/>
          </a:prstGeom>
        </p:spPr>
      </p:pic>
      <p:sp>
        <p:nvSpPr>
          <p:cNvPr id="5" name="Rechthoekige toelichting 6">
            <a:extLst>
              <a:ext uri="{FF2B5EF4-FFF2-40B4-BE49-F238E27FC236}">
                <a16:creationId xmlns:a16="http://schemas.microsoft.com/office/drawing/2014/main" id="{FFA4962F-9916-2221-2A1F-2E9C527D37FA}"/>
              </a:ext>
            </a:extLst>
          </p:cNvPr>
          <p:cNvSpPr/>
          <p:nvPr/>
        </p:nvSpPr>
        <p:spPr>
          <a:xfrm>
            <a:off x="1550023" y="1658842"/>
            <a:ext cx="3924436" cy="4719874"/>
          </a:xfrm>
          <a:prstGeom prst="wedgeRectCallout">
            <a:avLst>
              <a:gd name="adj1" fmla="val 76346"/>
              <a:gd name="adj2" fmla="val -20409"/>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nl-BE" sz="2000">
              <a:latin typeface="Barlow Condensed" panose="00000506000000000000" pitchFamily="2" charset="0"/>
            </a:endParaRPr>
          </a:p>
        </p:txBody>
      </p:sp>
      <p:sp>
        <p:nvSpPr>
          <p:cNvPr id="6" name="Rechthoek 8">
            <a:extLst>
              <a:ext uri="{FF2B5EF4-FFF2-40B4-BE49-F238E27FC236}">
                <a16:creationId xmlns:a16="http://schemas.microsoft.com/office/drawing/2014/main" id="{4BEAE329-3205-B469-0998-2885DD11858D}"/>
              </a:ext>
            </a:extLst>
          </p:cNvPr>
          <p:cNvSpPr/>
          <p:nvPr/>
        </p:nvSpPr>
        <p:spPr>
          <a:xfrm>
            <a:off x="1622031" y="1770204"/>
            <a:ext cx="3780420" cy="7777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redundante onderdelen</a:t>
            </a:r>
          </a:p>
        </p:txBody>
      </p:sp>
      <p:sp>
        <p:nvSpPr>
          <p:cNvPr id="7" name="Rechthoek 10">
            <a:extLst>
              <a:ext uri="{FF2B5EF4-FFF2-40B4-BE49-F238E27FC236}">
                <a16:creationId xmlns:a16="http://schemas.microsoft.com/office/drawing/2014/main" id="{1DFA280C-01D2-60C7-6539-E39D16610A96}"/>
              </a:ext>
            </a:extLst>
          </p:cNvPr>
          <p:cNvSpPr/>
          <p:nvPr/>
        </p:nvSpPr>
        <p:spPr>
          <a:xfrm>
            <a:off x="1621940" y="2648094"/>
            <a:ext cx="3780420" cy="169539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onderdelen vervangen zonder behuizing te openen</a:t>
            </a:r>
          </a:p>
        </p:txBody>
      </p:sp>
      <p:sp>
        <p:nvSpPr>
          <p:cNvPr id="8" name="Rechthoek 11">
            <a:extLst>
              <a:ext uri="{FF2B5EF4-FFF2-40B4-BE49-F238E27FC236}">
                <a16:creationId xmlns:a16="http://schemas.microsoft.com/office/drawing/2014/main" id="{4383FD0B-2F89-84F3-4C0D-9CE8324ECF8A}"/>
              </a:ext>
            </a:extLst>
          </p:cNvPr>
          <p:cNvSpPr/>
          <p:nvPr/>
        </p:nvSpPr>
        <p:spPr>
          <a:xfrm>
            <a:off x="1621940" y="5491984"/>
            <a:ext cx="3780420" cy="795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downtime beperken</a:t>
            </a:r>
          </a:p>
        </p:txBody>
      </p:sp>
      <p:sp>
        <p:nvSpPr>
          <p:cNvPr id="9" name="PIJL-OMLAAG 25">
            <a:extLst>
              <a:ext uri="{FF2B5EF4-FFF2-40B4-BE49-F238E27FC236}">
                <a16:creationId xmlns:a16="http://schemas.microsoft.com/office/drawing/2014/main" id="{AEDC7C0F-552D-2A92-7712-4E09F32C1380}"/>
              </a:ext>
            </a:extLst>
          </p:cNvPr>
          <p:cNvSpPr/>
          <p:nvPr/>
        </p:nvSpPr>
        <p:spPr>
          <a:xfrm>
            <a:off x="3152110" y="4464348"/>
            <a:ext cx="720080" cy="93610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sz="2000">
              <a:latin typeface="Barlow Condensed" panose="00000506000000000000" pitchFamily="2" charset="0"/>
            </a:endParaRPr>
          </a:p>
        </p:txBody>
      </p:sp>
    </p:spTree>
    <p:extLst>
      <p:ext uri="{BB962C8B-B14F-4D97-AF65-F5344CB8AC3E}">
        <p14:creationId xmlns:p14="http://schemas.microsoft.com/office/powerpoint/2010/main" val="78733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EECB8-E54D-09D7-789B-3D4F5272715D}"/>
              </a:ext>
            </a:extLst>
          </p:cNvPr>
          <p:cNvSpPr>
            <a:spLocks noGrp="1"/>
          </p:cNvSpPr>
          <p:nvPr>
            <p:ph type="title"/>
          </p:nvPr>
        </p:nvSpPr>
        <p:spPr/>
        <p:txBody>
          <a:bodyPr/>
          <a:lstStyle/>
          <a:p>
            <a:r>
              <a:rPr lang="en-US" dirty="0" err="1"/>
              <a:t>Serverhardware</a:t>
            </a:r>
            <a:r>
              <a:rPr lang="en-US" dirty="0"/>
              <a:t> - downtime</a:t>
            </a:r>
            <a:endParaRPr lang="LID4096" dirty="0"/>
          </a:p>
        </p:txBody>
      </p:sp>
      <p:sp>
        <p:nvSpPr>
          <p:cNvPr id="4" name="TextBox 3">
            <a:extLst>
              <a:ext uri="{FF2B5EF4-FFF2-40B4-BE49-F238E27FC236}">
                <a16:creationId xmlns:a16="http://schemas.microsoft.com/office/drawing/2014/main" id="{BED52E33-EC60-8BDA-0C87-A338BF76EEE7}"/>
              </a:ext>
            </a:extLst>
          </p:cNvPr>
          <p:cNvSpPr txBox="1"/>
          <p:nvPr/>
        </p:nvSpPr>
        <p:spPr>
          <a:xfrm>
            <a:off x="2133598" y="1638654"/>
            <a:ext cx="8406063" cy="646331"/>
          </a:xfrm>
          <a:prstGeom prst="rect">
            <a:avLst/>
          </a:prstGeom>
          <a:noFill/>
        </p:spPr>
        <p:txBody>
          <a:bodyPr wrap="square" rtlCol="0">
            <a:spAutoFit/>
          </a:bodyPr>
          <a:lstStyle/>
          <a:p>
            <a:r>
              <a:rPr lang="en-US" sz="3600" b="1" dirty="0"/>
              <a:t>Op 1 </a:t>
            </a:r>
            <a:r>
              <a:rPr lang="en-US" sz="3600" b="1" dirty="0" err="1"/>
              <a:t>jaar</a:t>
            </a:r>
            <a:r>
              <a:rPr lang="en-US" sz="3600" b="1" dirty="0"/>
              <a:t> </a:t>
            </a:r>
            <a:r>
              <a:rPr lang="en-US" sz="3600" b="1" dirty="0" err="1"/>
              <a:t>tijd</a:t>
            </a:r>
            <a:r>
              <a:rPr lang="en-US" sz="3600" b="1" dirty="0"/>
              <a:t> 5 </a:t>
            </a:r>
            <a:r>
              <a:rPr lang="en-US" sz="3600" b="1" dirty="0" err="1"/>
              <a:t>minuten</a:t>
            </a:r>
            <a:r>
              <a:rPr lang="en-US" sz="3600" b="1" dirty="0"/>
              <a:t> </a:t>
            </a:r>
            <a:r>
              <a:rPr lang="en-US" sz="3600" b="1" dirty="0" err="1"/>
              <a:t>onbeschikbaar</a:t>
            </a:r>
            <a:endParaRPr lang="LID4096" sz="3600" b="1" dirty="0"/>
          </a:p>
        </p:txBody>
      </p:sp>
      <p:sp>
        <p:nvSpPr>
          <p:cNvPr id="5" name="PIJL-OMLAAG 25">
            <a:extLst>
              <a:ext uri="{FF2B5EF4-FFF2-40B4-BE49-F238E27FC236}">
                <a16:creationId xmlns:a16="http://schemas.microsoft.com/office/drawing/2014/main" id="{E23B0C2F-DFDE-69ED-1CE5-9A8552D5D035}"/>
              </a:ext>
            </a:extLst>
          </p:cNvPr>
          <p:cNvSpPr/>
          <p:nvPr/>
        </p:nvSpPr>
        <p:spPr>
          <a:xfrm>
            <a:off x="5735960" y="2496165"/>
            <a:ext cx="720080" cy="93610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sz="2000">
              <a:latin typeface="Barlow Condensed" panose="00000506000000000000" pitchFamily="2" charset="0"/>
            </a:endParaRPr>
          </a:p>
        </p:txBody>
      </p:sp>
      <p:sp>
        <p:nvSpPr>
          <p:cNvPr id="6" name="TextBox 5">
            <a:extLst>
              <a:ext uri="{FF2B5EF4-FFF2-40B4-BE49-F238E27FC236}">
                <a16:creationId xmlns:a16="http://schemas.microsoft.com/office/drawing/2014/main" id="{91B9D072-B83C-5144-84E1-EBB472ABA0C1}"/>
              </a:ext>
            </a:extLst>
          </p:cNvPr>
          <p:cNvSpPr txBox="1"/>
          <p:nvPr/>
        </p:nvSpPr>
        <p:spPr>
          <a:xfrm>
            <a:off x="2133597" y="3558514"/>
            <a:ext cx="8406063" cy="646331"/>
          </a:xfrm>
          <a:prstGeom prst="rect">
            <a:avLst/>
          </a:prstGeom>
          <a:noFill/>
        </p:spPr>
        <p:txBody>
          <a:bodyPr wrap="square" rtlCol="0">
            <a:spAutoFit/>
          </a:bodyPr>
          <a:lstStyle/>
          <a:p>
            <a:pPr algn="ctr"/>
            <a:r>
              <a:rPr lang="en-US" sz="3600" b="1" dirty="0" err="1"/>
              <a:t>Betrouwbaarheidscore</a:t>
            </a:r>
            <a:r>
              <a:rPr lang="en-US" sz="3600" b="1" dirty="0"/>
              <a:t> : 99,999%</a:t>
            </a:r>
            <a:endParaRPr lang="LID4096" sz="3600" b="1" dirty="0"/>
          </a:p>
        </p:txBody>
      </p:sp>
      <p:sp>
        <p:nvSpPr>
          <p:cNvPr id="7" name="PIJL-OMLAAG 25">
            <a:extLst>
              <a:ext uri="{FF2B5EF4-FFF2-40B4-BE49-F238E27FC236}">
                <a16:creationId xmlns:a16="http://schemas.microsoft.com/office/drawing/2014/main" id="{E46B4E84-A5ED-6611-D7F9-A386A28B3283}"/>
              </a:ext>
            </a:extLst>
          </p:cNvPr>
          <p:cNvSpPr/>
          <p:nvPr/>
        </p:nvSpPr>
        <p:spPr>
          <a:xfrm>
            <a:off x="5735960" y="4363991"/>
            <a:ext cx="720080" cy="93610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sz="2000">
              <a:latin typeface="Barlow Condensed" panose="00000506000000000000" pitchFamily="2" charset="0"/>
            </a:endParaRPr>
          </a:p>
        </p:txBody>
      </p:sp>
      <p:sp>
        <p:nvSpPr>
          <p:cNvPr id="8" name="TextBox 7">
            <a:extLst>
              <a:ext uri="{FF2B5EF4-FFF2-40B4-BE49-F238E27FC236}">
                <a16:creationId xmlns:a16="http://schemas.microsoft.com/office/drawing/2014/main" id="{F85B24C6-115D-7D07-467F-648775D526E4}"/>
              </a:ext>
            </a:extLst>
          </p:cNvPr>
          <p:cNvSpPr txBox="1"/>
          <p:nvPr/>
        </p:nvSpPr>
        <p:spPr>
          <a:xfrm>
            <a:off x="2133596" y="5478374"/>
            <a:ext cx="8406063" cy="646331"/>
          </a:xfrm>
          <a:prstGeom prst="rect">
            <a:avLst/>
          </a:prstGeom>
          <a:noFill/>
        </p:spPr>
        <p:txBody>
          <a:bodyPr wrap="square" rtlCol="0">
            <a:spAutoFit/>
          </a:bodyPr>
          <a:lstStyle/>
          <a:p>
            <a:pPr algn="ctr"/>
            <a:r>
              <a:rPr lang="en-US" sz="3600" b="1" dirty="0" err="1"/>
              <a:t>Behoorlijk</a:t>
            </a:r>
            <a:r>
              <a:rPr lang="en-US" sz="3600" b="1" dirty="0"/>
              <a:t> </a:t>
            </a:r>
            <a:r>
              <a:rPr lang="en-US" sz="3600" b="1" dirty="0" err="1"/>
              <a:t>goed</a:t>
            </a:r>
            <a:endParaRPr lang="LID4096" sz="3600" b="1" dirty="0"/>
          </a:p>
        </p:txBody>
      </p:sp>
    </p:spTree>
    <p:extLst>
      <p:ext uri="{BB962C8B-B14F-4D97-AF65-F5344CB8AC3E}">
        <p14:creationId xmlns:p14="http://schemas.microsoft.com/office/powerpoint/2010/main" val="298359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0D6A5-8390-4480-BF03-FAB705EDE5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6B555-C501-AD19-2A84-FFB62C99D25E}"/>
              </a:ext>
            </a:extLst>
          </p:cNvPr>
          <p:cNvSpPr>
            <a:spLocks noGrp="1"/>
          </p:cNvSpPr>
          <p:nvPr>
            <p:ph type="title"/>
          </p:nvPr>
        </p:nvSpPr>
        <p:spPr/>
        <p:txBody>
          <a:bodyPr/>
          <a:lstStyle/>
          <a:p>
            <a:r>
              <a:rPr lang="en-US" dirty="0" err="1"/>
              <a:t>Serverhardware</a:t>
            </a:r>
            <a:r>
              <a:rPr lang="en-US" dirty="0"/>
              <a:t> - downtime</a:t>
            </a:r>
            <a:endParaRPr lang="LID4096" dirty="0"/>
          </a:p>
        </p:txBody>
      </p:sp>
      <p:sp>
        <p:nvSpPr>
          <p:cNvPr id="4" name="TextBox 3">
            <a:extLst>
              <a:ext uri="{FF2B5EF4-FFF2-40B4-BE49-F238E27FC236}">
                <a16:creationId xmlns:a16="http://schemas.microsoft.com/office/drawing/2014/main" id="{E24D603E-F2B1-CA54-5B83-AEE3A103D180}"/>
              </a:ext>
            </a:extLst>
          </p:cNvPr>
          <p:cNvSpPr txBox="1"/>
          <p:nvPr/>
        </p:nvSpPr>
        <p:spPr>
          <a:xfrm>
            <a:off x="2133598" y="1638654"/>
            <a:ext cx="8406063" cy="646331"/>
          </a:xfrm>
          <a:prstGeom prst="rect">
            <a:avLst/>
          </a:prstGeom>
          <a:noFill/>
        </p:spPr>
        <p:txBody>
          <a:bodyPr wrap="square" rtlCol="0">
            <a:spAutoFit/>
          </a:bodyPr>
          <a:lstStyle/>
          <a:p>
            <a:r>
              <a:rPr lang="en-US" sz="3600" b="1" dirty="0"/>
              <a:t>Op 1 </a:t>
            </a:r>
            <a:r>
              <a:rPr lang="en-US" sz="3600" b="1" dirty="0" err="1"/>
              <a:t>jaar</a:t>
            </a:r>
            <a:r>
              <a:rPr lang="en-US" sz="3600" b="1" dirty="0"/>
              <a:t> </a:t>
            </a:r>
            <a:r>
              <a:rPr lang="en-US" sz="3600" b="1" dirty="0" err="1"/>
              <a:t>tijd</a:t>
            </a:r>
            <a:r>
              <a:rPr lang="en-US" sz="3600" b="1" dirty="0"/>
              <a:t> 80 </a:t>
            </a:r>
            <a:r>
              <a:rPr lang="en-US" sz="3600" b="1" dirty="0" err="1"/>
              <a:t>uur</a:t>
            </a:r>
            <a:r>
              <a:rPr lang="en-US" sz="3600" b="1" dirty="0"/>
              <a:t> </a:t>
            </a:r>
            <a:r>
              <a:rPr lang="en-US" sz="3600" b="1" dirty="0" err="1"/>
              <a:t>onbeschikbaar</a:t>
            </a:r>
            <a:endParaRPr lang="LID4096" sz="3600" b="1" dirty="0"/>
          </a:p>
        </p:txBody>
      </p:sp>
      <p:sp>
        <p:nvSpPr>
          <p:cNvPr id="5" name="PIJL-OMLAAG 25">
            <a:extLst>
              <a:ext uri="{FF2B5EF4-FFF2-40B4-BE49-F238E27FC236}">
                <a16:creationId xmlns:a16="http://schemas.microsoft.com/office/drawing/2014/main" id="{1B8FB115-9759-EE4B-379C-D68EE355EB8E}"/>
              </a:ext>
            </a:extLst>
          </p:cNvPr>
          <p:cNvSpPr/>
          <p:nvPr/>
        </p:nvSpPr>
        <p:spPr>
          <a:xfrm>
            <a:off x="5735960" y="2496165"/>
            <a:ext cx="720080" cy="93610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sz="2000">
              <a:latin typeface="Barlow Condensed" panose="00000506000000000000" pitchFamily="2" charset="0"/>
            </a:endParaRPr>
          </a:p>
        </p:txBody>
      </p:sp>
      <p:sp>
        <p:nvSpPr>
          <p:cNvPr id="6" name="TextBox 5">
            <a:extLst>
              <a:ext uri="{FF2B5EF4-FFF2-40B4-BE49-F238E27FC236}">
                <a16:creationId xmlns:a16="http://schemas.microsoft.com/office/drawing/2014/main" id="{8925B584-C73B-D1CE-3187-3D2C0807149D}"/>
              </a:ext>
            </a:extLst>
          </p:cNvPr>
          <p:cNvSpPr txBox="1"/>
          <p:nvPr/>
        </p:nvSpPr>
        <p:spPr>
          <a:xfrm>
            <a:off x="2133597" y="3558514"/>
            <a:ext cx="8406063" cy="646331"/>
          </a:xfrm>
          <a:prstGeom prst="rect">
            <a:avLst/>
          </a:prstGeom>
          <a:noFill/>
        </p:spPr>
        <p:txBody>
          <a:bodyPr wrap="square" rtlCol="0">
            <a:spAutoFit/>
          </a:bodyPr>
          <a:lstStyle/>
          <a:p>
            <a:pPr algn="ctr"/>
            <a:r>
              <a:rPr lang="en-US" sz="3600" b="1" dirty="0" err="1"/>
              <a:t>Betrouwbaarheidscore</a:t>
            </a:r>
            <a:r>
              <a:rPr lang="en-US" sz="3600" b="1" dirty="0"/>
              <a:t> : 99%</a:t>
            </a:r>
            <a:endParaRPr lang="LID4096" sz="3600" b="1" dirty="0"/>
          </a:p>
        </p:txBody>
      </p:sp>
      <p:sp>
        <p:nvSpPr>
          <p:cNvPr id="7" name="PIJL-OMLAAG 25">
            <a:extLst>
              <a:ext uri="{FF2B5EF4-FFF2-40B4-BE49-F238E27FC236}">
                <a16:creationId xmlns:a16="http://schemas.microsoft.com/office/drawing/2014/main" id="{EB9ABB3E-551A-72C3-E6B7-ACAC895B87B3}"/>
              </a:ext>
            </a:extLst>
          </p:cNvPr>
          <p:cNvSpPr/>
          <p:nvPr/>
        </p:nvSpPr>
        <p:spPr>
          <a:xfrm>
            <a:off x="5735960" y="4363991"/>
            <a:ext cx="720080" cy="93610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sz="2000">
              <a:latin typeface="Barlow Condensed" panose="00000506000000000000" pitchFamily="2" charset="0"/>
            </a:endParaRPr>
          </a:p>
        </p:txBody>
      </p:sp>
      <p:sp>
        <p:nvSpPr>
          <p:cNvPr id="8" name="TextBox 7">
            <a:extLst>
              <a:ext uri="{FF2B5EF4-FFF2-40B4-BE49-F238E27FC236}">
                <a16:creationId xmlns:a16="http://schemas.microsoft.com/office/drawing/2014/main" id="{2E3DB130-12D3-5FFB-6DEA-A8537CA65BEE}"/>
              </a:ext>
            </a:extLst>
          </p:cNvPr>
          <p:cNvSpPr txBox="1"/>
          <p:nvPr/>
        </p:nvSpPr>
        <p:spPr>
          <a:xfrm>
            <a:off x="2133596" y="5478374"/>
            <a:ext cx="8406063" cy="646331"/>
          </a:xfrm>
          <a:prstGeom prst="rect">
            <a:avLst/>
          </a:prstGeom>
          <a:noFill/>
        </p:spPr>
        <p:txBody>
          <a:bodyPr wrap="square" rtlCol="0">
            <a:spAutoFit/>
          </a:bodyPr>
          <a:lstStyle/>
          <a:p>
            <a:pPr algn="ctr"/>
            <a:r>
              <a:rPr lang="en-US" sz="3600" b="1" dirty="0" err="1"/>
              <a:t>Onbetrouwbaar</a:t>
            </a:r>
            <a:endParaRPr lang="LID4096" sz="3600" b="1" dirty="0"/>
          </a:p>
        </p:txBody>
      </p:sp>
    </p:spTree>
    <p:extLst>
      <p:ext uri="{BB962C8B-B14F-4D97-AF65-F5344CB8AC3E}">
        <p14:creationId xmlns:p14="http://schemas.microsoft.com/office/powerpoint/2010/main" val="404387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2A50-6830-610D-B884-CFEC5AD4DA0E}"/>
              </a:ext>
            </a:extLst>
          </p:cNvPr>
          <p:cNvSpPr>
            <a:spLocks noGrp="1"/>
          </p:cNvSpPr>
          <p:nvPr>
            <p:ph type="title"/>
          </p:nvPr>
        </p:nvSpPr>
        <p:spPr/>
        <p:txBody>
          <a:bodyPr/>
          <a:lstStyle/>
          <a:p>
            <a:r>
              <a:rPr lang="en-US" dirty="0" err="1"/>
              <a:t>Serverhardware</a:t>
            </a:r>
            <a:endParaRPr lang="LID4096" dirty="0"/>
          </a:p>
        </p:txBody>
      </p:sp>
      <p:pic>
        <p:nvPicPr>
          <p:cNvPr id="4" name="Afbeelding 6">
            <a:extLst>
              <a:ext uri="{FF2B5EF4-FFF2-40B4-BE49-F238E27FC236}">
                <a16:creationId xmlns:a16="http://schemas.microsoft.com/office/drawing/2014/main" id="{199668AB-9D36-CBD6-CF93-6D58B22B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557" y="70435"/>
            <a:ext cx="4876800" cy="4876800"/>
          </a:xfrm>
          <a:prstGeom prst="rect">
            <a:avLst/>
          </a:prstGeom>
        </p:spPr>
      </p:pic>
      <p:sp>
        <p:nvSpPr>
          <p:cNvPr id="5" name="Rechthoekige toelichting 6">
            <a:extLst>
              <a:ext uri="{FF2B5EF4-FFF2-40B4-BE49-F238E27FC236}">
                <a16:creationId xmlns:a16="http://schemas.microsoft.com/office/drawing/2014/main" id="{D36482C2-E65E-E96B-9BA9-0E72802B87AA}"/>
              </a:ext>
            </a:extLst>
          </p:cNvPr>
          <p:cNvSpPr/>
          <p:nvPr/>
        </p:nvSpPr>
        <p:spPr>
          <a:xfrm>
            <a:off x="1550024" y="1674884"/>
            <a:ext cx="3924436" cy="4719874"/>
          </a:xfrm>
          <a:prstGeom prst="wedgeRectCallout">
            <a:avLst>
              <a:gd name="adj1" fmla="val 76346"/>
              <a:gd name="adj2" fmla="val -20409"/>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nl-BE" sz="2000">
              <a:latin typeface="Barlow Condensed" panose="00000506000000000000" pitchFamily="2" charset="0"/>
            </a:endParaRPr>
          </a:p>
        </p:txBody>
      </p:sp>
      <p:sp>
        <p:nvSpPr>
          <p:cNvPr id="6" name="Rechthoek 8">
            <a:extLst>
              <a:ext uri="{FF2B5EF4-FFF2-40B4-BE49-F238E27FC236}">
                <a16:creationId xmlns:a16="http://schemas.microsoft.com/office/drawing/2014/main" id="{1CF73D7F-AFDC-6BD5-260E-C7E43D4F040D}"/>
              </a:ext>
            </a:extLst>
          </p:cNvPr>
          <p:cNvSpPr/>
          <p:nvPr/>
        </p:nvSpPr>
        <p:spPr>
          <a:xfrm>
            <a:off x="1622032" y="1786246"/>
            <a:ext cx="3780420" cy="7777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krachtige processoren</a:t>
            </a:r>
          </a:p>
        </p:txBody>
      </p:sp>
      <p:sp>
        <p:nvSpPr>
          <p:cNvPr id="7" name="Rechthoek 10">
            <a:extLst>
              <a:ext uri="{FF2B5EF4-FFF2-40B4-BE49-F238E27FC236}">
                <a16:creationId xmlns:a16="http://schemas.microsoft.com/office/drawing/2014/main" id="{0DB9C0CE-C2B3-C635-00BE-FBC5CE44C8E1}"/>
              </a:ext>
            </a:extLst>
          </p:cNvPr>
          <p:cNvSpPr/>
          <p:nvPr/>
        </p:nvSpPr>
        <p:spPr>
          <a:xfrm>
            <a:off x="1621941" y="2664137"/>
            <a:ext cx="3780420" cy="12830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meerdere processoren per toestel</a:t>
            </a:r>
          </a:p>
        </p:txBody>
      </p:sp>
      <p:sp>
        <p:nvSpPr>
          <p:cNvPr id="8" name="Rechthoek 11">
            <a:extLst>
              <a:ext uri="{FF2B5EF4-FFF2-40B4-BE49-F238E27FC236}">
                <a16:creationId xmlns:a16="http://schemas.microsoft.com/office/drawing/2014/main" id="{F5500975-5FEA-D61A-0371-1F11572E5FE8}"/>
              </a:ext>
            </a:extLst>
          </p:cNvPr>
          <p:cNvSpPr/>
          <p:nvPr/>
        </p:nvSpPr>
        <p:spPr>
          <a:xfrm>
            <a:off x="1621941" y="4047252"/>
            <a:ext cx="3780420" cy="795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grotere </a:t>
            </a:r>
            <a:r>
              <a:rPr lang="nl-BE" sz="3200" dirty="0" err="1">
                <a:solidFill>
                  <a:schemeClr val="accent1"/>
                </a:solidFill>
                <a:latin typeface="Barlow Condensed" panose="00000506000000000000" pitchFamily="2" charset="0"/>
              </a:rPr>
              <a:t>cache-geheugens</a:t>
            </a:r>
            <a:endParaRPr lang="nl-BE" sz="3200" dirty="0">
              <a:solidFill>
                <a:schemeClr val="accent1"/>
              </a:solidFill>
              <a:latin typeface="Barlow Condensed" panose="00000506000000000000" pitchFamily="2" charset="0"/>
            </a:endParaRPr>
          </a:p>
        </p:txBody>
      </p:sp>
      <p:pic>
        <p:nvPicPr>
          <p:cNvPr id="9" name="Picture 2" descr="Chip, electronics, electronic, Cpu, technology, processor icon">
            <a:extLst>
              <a:ext uri="{FF2B5EF4-FFF2-40B4-BE49-F238E27FC236}">
                <a16:creationId xmlns:a16="http://schemas.microsoft.com/office/drawing/2014/main" id="{5C33914C-CFAB-9E4F-300C-F219466064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4629" y="4600863"/>
            <a:ext cx="1885927" cy="188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9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8646A-40AE-AA9A-39AF-C8BA85C29324}"/>
              </a:ext>
            </a:extLst>
          </p:cNvPr>
          <p:cNvSpPr>
            <a:spLocks noGrp="1"/>
          </p:cNvSpPr>
          <p:nvPr>
            <p:ph type="title"/>
          </p:nvPr>
        </p:nvSpPr>
        <p:spPr/>
        <p:txBody>
          <a:bodyPr/>
          <a:lstStyle/>
          <a:p>
            <a:r>
              <a:rPr lang="en-US" dirty="0" err="1"/>
              <a:t>Serverhardware</a:t>
            </a:r>
            <a:endParaRPr lang="LID4096" dirty="0"/>
          </a:p>
        </p:txBody>
      </p:sp>
      <p:pic>
        <p:nvPicPr>
          <p:cNvPr id="4" name="Afbeelding 6">
            <a:extLst>
              <a:ext uri="{FF2B5EF4-FFF2-40B4-BE49-F238E27FC236}">
                <a16:creationId xmlns:a16="http://schemas.microsoft.com/office/drawing/2014/main" id="{72F43AC3-9BD6-BA95-565A-556972367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515" y="104791"/>
            <a:ext cx="4876800" cy="4876800"/>
          </a:xfrm>
          <a:prstGeom prst="rect">
            <a:avLst/>
          </a:prstGeom>
        </p:spPr>
      </p:pic>
      <p:sp>
        <p:nvSpPr>
          <p:cNvPr id="5" name="Rechthoekige toelichting 6">
            <a:extLst>
              <a:ext uri="{FF2B5EF4-FFF2-40B4-BE49-F238E27FC236}">
                <a16:creationId xmlns:a16="http://schemas.microsoft.com/office/drawing/2014/main" id="{D74027EF-D5C1-183C-1FEC-293BA0C1B84B}"/>
              </a:ext>
            </a:extLst>
          </p:cNvPr>
          <p:cNvSpPr/>
          <p:nvPr/>
        </p:nvSpPr>
        <p:spPr>
          <a:xfrm>
            <a:off x="1533982" y="1709240"/>
            <a:ext cx="3924436" cy="4719874"/>
          </a:xfrm>
          <a:prstGeom prst="wedgeRectCallout">
            <a:avLst>
              <a:gd name="adj1" fmla="val 76346"/>
              <a:gd name="adj2" fmla="val -20409"/>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nl-BE" sz="2000">
              <a:latin typeface="Barlow Condensed" panose="00000506000000000000" pitchFamily="2" charset="0"/>
            </a:endParaRPr>
          </a:p>
        </p:txBody>
      </p:sp>
      <p:sp>
        <p:nvSpPr>
          <p:cNvPr id="6" name="Rechthoek 8">
            <a:extLst>
              <a:ext uri="{FF2B5EF4-FFF2-40B4-BE49-F238E27FC236}">
                <a16:creationId xmlns:a16="http://schemas.microsoft.com/office/drawing/2014/main" id="{3C8DCC4D-9EBC-3777-6083-A30D81946F24}"/>
              </a:ext>
            </a:extLst>
          </p:cNvPr>
          <p:cNvSpPr/>
          <p:nvPr/>
        </p:nvSpPr>
        <p:spPr>
          <a:xfrm>
            <a:off x="1605990" y="1820602"/>
            <a:ext cx="3780420" cy="7777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grote opslagcapaciteit</a:t>
            </a:r>
          </a:p>
        </p:txBody>
      </p:sp>
      <p:sp>
        <p:nvSpPr>
          <p:cNvPr id="8" name="Rechthoek 11">
            <a:extLst>
              <a:ext uri="{FF2B5EF4-FFF2-40B4-BE49-F238E27FC236}">
                <a16:creationId xmlns:a16="http://schemas.microsoft.com/office/drawing/2014/main" id="{C6D89BED-E8DF-586F-120F-257BFCAF8E34}"/>
              </a:ext>
            </a:extLst>
          </p:cNvPr>
          <p:cNvSpPr/>
          <p:nvPr/>
        </p:nvSpPr>
        <p:spPr>
          <a:xfrm>
            <a:off x="1605990" y="2709746"/>
            <a:ext cx="3780420" cy="795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RAID</a:t>
            </a:r>
          </a:p>
        </p:txBody>
      </p:sp>
      <p:pic>
        <p:nvPicPr>
          <p:cNvPr id="9" name="Picture 4" descr="Hard disk drive - Free computer icons">
            <a:extLst>
              <a:ext uri="{FF2B5EF4-FFF2-40B4-BE49-F238E27FC236}">
                <a16:creationId xmlns:a16="http://schemas.microsoft.com/office/drawing/2014/main" id="{82DA3BA7-8C3F-1496-5FDA-FC6DA92C2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286376" y="4310395"/>
            <a:ext cx="2547604" cy="254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54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F5E6D-E019-5467-82A0-599787B3CA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00169-F7CF-18F0-67C4-02D3AEBA8E35}"/>
              </a:ext>
            </a:extLst>
          </p:cNvPr>
          <p:cNvSpPr>
            <a:spLocks noGrp="1"/>
          </p:cNvSpPr>
          <p:nvPr>
            <p:ph type="title"/>
          </p:nvPr>
        </p:nvSpPr>
        <p:spPr/>
        <p:txBody>
          <a:bodyPr/>
          <a:lstStyle/>
          <a:p>
            <a:r>
              <a:rPr lang="en-US" dirty="0" err="1"/>
              <a:t>Serverhardware</a:t>
            </a:r>
            <a:endParaRPr lang="LID4096" dirty="0"/>
          </a:p>
        </p:txBody>
      </p:sp>
      <p:pic>
        <p:nvPicPr>
          <p:cNvPr id="4" name="Afbeelding 6">
            <a:extLst>
              <a:ext uri="{FF2B5EF4-FFF2-40B4-BE49-F238E27FC236}">
                <a16:creationId xmlns:a16="http://schemas.microsoft.com/office/drawing/2014/main" id="{3DEDBDD7-E180-7371-DB5A-E4C68CABB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515" y="104791"/>
            <a:ext cx="4876800" cy="4876800"/>
          </a:xfrm>
          <a:prstGeom prst="rect">
            <a:avLst/>
          </a:prstGeom>
        </p:spPr>
      </p:pic>
      <p:sp>
        <p:nvSpPr>
          <p:cNvPr id="5" name="Rechthoekige toelichting 6">
            <a:extLst>
              <a:ext uri="{FF2B5EF4-FFF2-40B4-BE49-F238E27FC236}">
                <a16:creationId xmlns:a16="http://schemas.microsoft.com/office/drawing/2014/main" id="{B6B18864-4E3D-5B02-7FC6-95EFD88FF4AA}"/>
              </a:ext>
            </a:extLst>
          </p:cNvPr>
          <p:cNvSpPr/>
          <p:nvPr/>
        </p:nvSpPr>
        <p:spPr>
          <a:xfrm>
            <a:off x="1533982" y="1709240"/>
            <a:ext cx="3924436" cy="4719874"/>
          </a:xfrm>
          <a:prstGeom prst="wedgeRectCallout">
            <a:avLst>
              <a:gd name="adj1" fmla="val 76346"/>
              <a:gd name="adj2" fmla="val -20409"/>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nl-BE" sz="2000">
              <a:latin typeface="Barlow Condensed" panose="00000506000000000000" pitchFamily="2" charset="0"/>
            </a:endParaRPr>
          </a:p>
        </p:txBody>
      </p:sp>
      <p:pic>
        <p:nvPicPr>
          <p:cNvPr id="3" name="Picture 2" descr="Computer RAM icon in Color Hand Drawn Style">
            <a:extLst>
              <a:ext uri="{FF2B5EF4-FFF2-40B4-BE49-F238E27FC236}">
                <a16:creationId xmlns:a16="http://schemas.microsoft.com/office/drawing/2014/main" id="{FF5E3CD4-E420-7EE9-1EE2-23C087F36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166" y="3516978"/>
            <a:ext cx="4054852" cy="4054853"/>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8">
            <a:extLst>
              <a:ext uri="{FF2B5EF4-FFF2-40B4-BE49-F238E27FC236}">
                <a16:creationId xmlns:a16="http://schemas.microsoft.com/office/drawing/2014/main" id="{90A362B0-381D-7B36-E3BE-3372173BD9E7}"/>
              </a:ext>
            </a:extLst>
          </p:cNvPr>
          <p:cNvSpPr/>
          <p:nvPr/>
        </p:nvSpPr>
        <p:spPr>
          <a:xfrm>
            <a:off x="1533982" y="1777165"/>
            <a:ext cx="3780420" cy="7777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grote geheugencapaciteit</a:t>
            </a:r>
          </a:p>
        </p:txBody>
      </p:sp>
      <p:sp>
        <p:nvSpPr>
          <p:cNvPr id="10" name="Rechthoek 10">
            <a:extLst>
              <a:ext uri="{FF2B5EF4-FFF2-40B4-BE49-F238E27FC236}">
                <a16:creationId xmlns:a16="http://schemas.microsoft.com/office/drawing/2014/main" id="{50763574-2605-66F1-B23D-CE94B8BDBA5A}"/>
              </a:ext>
            </a:extLst>
          </p:cNvPr>
          <p:cNvSpPr/>
          <p:nvPr/>
        </p:nvSpPr>
        <p:spPr>
          <a:xfrm>
            <a:off x="1533891" y="2655056"/>
            <a:ext cx="3780420" cy="7000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ECC</a:t>
            </a:r>
          </a:p>
        </p:txBody>
      </p:sp>
      <p:sp>
        <p:nvSpPr>
          <p:cNvPr id="11" name="Rechthoek 11">
            <a:extLst>
              <a:ext uri="{FF2B5EF4-FFF2-40B4-BE49-F238E27FC236}">
                <a16:creationId xmlns:a16="http://schemas.microsoft.com/office/drawing/2014/main" id="{60ECAB64-7105-BC6C-00B0-864DB3E8F2D6}"/>
              </a:ext>
            </a:extLst>
          </p:cNvPr>
          <p:cNvSpPr/>
          <p:nvPr/>
        </p:nvSpPr>
        <p:spPr>
          <a:xfrm>
            <a:off x="1533891" y="3455240"/>
            <a:ext cx="3780420" cy="795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err="1">
                <a:solidFill>
                  <a:schemeClr val="accent1"/>
                </a:solidFill>
                <a:latin typeface="Barlow Condensed" panose="00000506000000000000" pitchFamily="2" charset="0"/>
              </a:rPr>
              <a:t>mirroring</a:t>
            </a:r>
            <a:endParaRPr lang="nl-BE" sz="3200" dirty="0">
              <a:solidFill>
                <a:schemeClr val="accent1"/>
              </a:solidFill>
              <a:latin typeface="Barlow Condensed" panose="00000506000000000000" pitchFamily="2" charset="0"/>
            </a:endParaRPr>
          </a:p>
        </p:txBody>
      </p:sp>
    </p:spTree>
    <p:extLst>
      <p:ext uri="{BB962C8B-B14F-4D97-AF65-F5344CB8AC3E}">
        <p14:creationId xmlns:p14="http://schemas.microsoft.com/office/powerpoint/2010/main" val="423073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08162-50BA-9F85-D493-2D6CEEBAF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941DFA-8125-8D7F-9884-FAD02F795EC2}"/>
              </a:ext>
            </a:extLst>
          </p:cNvPr>
          <p:cNvSpPr>
            <a:spLocks noGrp="1"/>
          </p:cNvSpPr>
          <p:nvPr>
            <p:ph type="title"/>
          </p:nvPr>
        </p:nvSpPr>
        <p:spPr/>
        <p:txBody>
          <a:bodyPr/>
          <a:lstStyle/>
          <a:p>
            <a:r>
              <a:rPr lang="en-US" dirty="0" err="1"/>
              <a:t>Serverhardware</a:t>
            </a:r>
            <a:endParaRPr lang="LID4096" dirty="0"/>
          </a:p>
        </p:txBody>
      </p:sp>
      <p:pic>
        <p:nvPicPr>
          <p:cNvPr id="6" name="Picture 2" descr="computer unit with thick black border vector clip art | Free SVG">
            <a:extLst>
              <a:ext uri="{FF2B5EF4-FFF2-40B4-BE49-F238E27FC236}">
                <a16:creationId xmlns:a16="http://schemas.microsoft.com/office/drawing/2014/main" id="{DA360066-363E-2F01-26CF-86BA7C9DD35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6096000" y="1487686"/>
            <a:ext cx="5219065" cy="5219065"/>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a:extLst>
              <a:ext uri="{FF2B5EF4-FFF2-40B4-BE49-F238E27FC236}">
                <a16:creationId xmlns:a16="http://schemas.microsoft.com/office/drawing/2014/main" id="{A1E23BB6-1355-EAF1-6E3C-C34FC1D4BDFD}"/>
              </a:ext>
            </a:extLst>
          </p:cNvPr>
          <p:cNvSpPr txBox="1">
            <a:spLocks/>
          </p:cNvSpPr>
          <p:nvPr/>
        </p:nvSpPr>
        <p:spPr>
          <a:xfrm>
            <a:off x="1142365" y="1573128"/>
            <a:ext cx="9633439" cy="982981"/>
          </a:xfrm>
          <a:prstGeom prst="rect">
            <a:avLst/>
          </a:prstGeom>
        </p:spPr>
        <p:txBody>
          <a:bodyPr/>
          <a:lstStyle>
            <a:lvl1pPr algn="l" defTabSz="914400" rtl="0" eaLnBrk="1" latinLnBrk="0" hangingPunct="1">
              <a:lnSpc>
                <a:spcPct val="90000"/>
              </a:lnSpc>
              <a:spcBef>
                <a:spcPct val="0"/>
              </a:spcBef>
              <a:buNone/>
              <a:defRPr sz="5400" kern="1200">
                <a:solidFill>
                  <a:schemeClr val="accent1">
                    <a:lumMod val="40000"/>
                    <a:lumOff val="60000"/>
                  </a:schemeClr>
                </a:solidFill>
                <a:latin typeface="Barlow Condensed Medium" panose="00000606000000000000" pitchFamily="2" charset="0"/>
                <a:ea typeface="+mj-ea"/>
                <a:cs typeface="+mj-cs"/>
              </a:defRPr>
            </a:lvl1pPr>
          </a:lstStyle>
          <a:p>
            <a:r>
              <a:rPr lang="nl-BE" sz="6600" dirty="0" err="1">
                <a:latin typeface="Barlow Condensed" panose="00000506000000000000" pitchFamily="2" charset="0"/>
              </a:rPr>
              <a:t>tower</a:t>
            </a:r>
            <a:r>
              <a:rPr lang="nl-BE" sz="6600" dirty="0">
                <a:latin typeface="Barlow Condensed" panose="00000506000000000000" pitchFamily="2" charset="0"/>
              </a:rPr>
              <a:t> server case</a:t>
            </a:r>
          </a:p>
        </p:txBody>
      </p:sp>
    </p:spTree>
    <p:extLst>
      <p:ext uri="{BB962C8B-B14F-4D97-AF65-F5344CB8AC3E}">
        <p14:creationId xmlns:p14="http://schemas.microsoft.com/office/powerpoint/2010/main" val="140139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8C07-C4B0-168E-D33C-CE9A4F9033C8}"/>
              </a:ext>
            </a:extLst>
          </p:cNvPr>
          <p:cNvSpPr>
            <a:spLocks noGrp="1"/>
          </p:cNvSpPr>
          <p:nvPr>
            <p:ph type="title"/>
          </p:nvPr>
        </p:nvSpPr>
        <p:spPr/>
        <p:txBody>
          <a:bodyPr/>
          <a:lstStyle/>
          <a:p>
            <a:r>
              <a:rPr lang="en-US" dirty="0"/>
              <a:t>Client/server </a:t>
            </a:r>
            <a:r>
              <a:rPr lang="en-US" dirty="0" err="1"/>
              <a:t>verwerking</a:t>
            </a:r>
            <a:endParaRPr lang="LID4096" dirty="0"/>
          </a:p>
        </p:txBody>
      </p:sp>
      <p:sp>
        <p:nvSpPr>
          <p:cNvPr id="4" name="Rechthoek 10">
            <a:extLst>
              <a:ext uri="{FF2B5EF4-FFF2-40B4-BE49-F238E27FC236}">
                <a16:creationId xmlns:a16="http://schemas.microsoft.com/office/drawing/2014/main" id="{3CAA31E0-268A-B3A4-D9B9-7DEF967EBF9D}"/>
              </a:ext>
            </a:extLst>
          </p:cNvPr>
          <p:cNvSpPr/>
          <p:nvPr/>
        </p:nvSpPr>
        <p:spPr>
          <a:xfrm>
            <a:off x="2052135" y="2035871"/>
            <a:ext cx="8087729" cy="116937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4800" dirty="0">
                <a:solidFill>
                  <a:sysClr val="windowText" lastClr="000000"/>
                </a:solidFill>
                <a:latin typeface="Barlow Condensed" panose="00000506000000000000" pitchFamily="2" charset="0"/>
              </a:rPr>
              <a:t>gedistribueerd proces</a:t>
            </a:r>
          </a:p>
        </p:txBody>
      </p:sp>
      <p:sp>
        <p:nvSpPr>
          <p:cNvPr id="5" name="Rechthoek 11">
            <a:extLst>
              <a:ext uri="{FF2B5EF4-FFF2-40B4-BE49-F238E27FC236}">
                <a16:creationId xmlns:a16="http://schemas.microsoft.com/office/drawing/2014/main" id="{DB326796-1D2F-B98C-EBF6-191801506DEE}"/>
              </a:ext>
            </a:extLst>
          </p:cNvPr>
          <p:cNvSpPr/>
          <p:nvPr/>
        </p:nvSpPr>
        <p:spPr>
          <a:xfrm>
            <a:off x="2052135" y="4822129"/>
            <a:ext cx="8087729" cy="116937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4800" dirty="0">
                <a:solidFill>
                  <a:sysClr val="windowText" lastClr="000000"/>
                </a:solidFill>
                <a:latin typeface="Barlow Condensed" panose="00000506000000000000" pitchFamily="2" charset="0"/>
              </a:rPr>
              <a:t>gecentraliseerd proces</a:t>
            </a:r>
          </a:p>
        </p:txBody>
      </p:sp>
      <p:sp>
        <p:nvSpPr>
          <p:cNvPr id="6" name="PIJL-OMHOOG en -OMLAAG 5">
            <a:extLst>
              <a:ext uri="{FF2B5EF4-FFF2-40B4-BE49-F238E27FC236}">
                <a16:creationId xmlns:a16="http://schemas.microsoft.com/office/drawing/2014/main" id="{6A1AF88E-0CED-31EA-217F-3B59E944609E}"/>
              </a:ext>
            </a:extLst>
          </p:cNvPr>
          <p:cNvSpPr/>
          <p:nvPr/>
        </p:nvSpPr>
        <p:spPr>
          <a:xfrm>
            <a:off x="5825970" y="3224463"/>
            <a:ext cx="540060" cy="1597666"/>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latin typeface="Trebuchet MS" panose="020B0603020202020204" pitchFamily="34" charset="0"/>
            </a:endParaRPr>
          </a:p>
        </p:txBody>
      </p:sp>
      <p:sp>
        <p:nvSpPr>
          <p:cNvPr id="7" name="TextBox 6">
            <a:extLst>
              <a:ext uri="{FF2B5EF4-FFF2-40B4-BE49-F238E27FC236}">
                <a16:creationId xmlns:a16="http://schemas.microsoft.com/office/drawing/2014/main" id="{F1A2BF83-2BA1-A522-79CB-38161230624F}"/>
              </a:ext>
            </a:extLst>
          </p:cNvPr>
          <p:cNvSpPr txBox="1"/>
          <p:nvPr/>
        </p:nvSpPr>
        <p:spPr>
          <a:xfrm>
            <a:off x="7605212" y="1493438"/>
            <a:ext cx="3479884" cy="523220"/>
          </a:xfrm>
          <a:prstGeom prst="rect">
            <a:avLst/>
          </a:prstGeom>
          <a:noFill/>
        </p:spPr>
        <p:txBody>
          <a:bodyPr wrap="square" rtlCol="0">
            <a:spAutoFit/>
          </a:bodyPr>
          <a:lstStyle/>
          <a:p>
            <a:r>
              <a:rPr lang="en-US" sz="2800" dirty="0"/>
              <a:t>Server-</a:t>
            </a:r>
            <a:r>
              <a:rPr lang="en-US" sz="2800" dirty="0" err="1"/>
              <a:t>Structuur</a:t>
            </a:r>
            <a:endParaRPr lang="LID4096" dirty="0"/>
          </a:p>
        </p:txBody>
      </p:sp>
      <p:sp>
        <p:nvSpPr>
          <p:cNvPr id="8" name="TextBox 7">
            <a:extLst>
              <a:ext uri="{FF2B5EF4-FFF2-40B4-BE49-F238E27FC236}">
                <a16:creationId xmlns:a16="http://schemas.microsoft.com/office/drawing/2014/main" id="{A452817A-13D0-6215-5C95-E86140F24587}"/>
              </a:ext>
            </a:extLst>
          </p:cNvPr>
          <p:cNvSpPr txBox="1"/>
          <p:nvPr/>
        </p:nvSpPr>
        <p:spPr>
          <a:xfrm>
            <a:off x="8399922" y="5991508"/>
            <a:ext cx="3479884" cy="523220"/>
          </a:xfrm>
          <a:prstGeom prst="rect">
            <a:avLst/>
          </a:prstGeom>
          <a:noFill/>
        </p:spPr>
        <p:txBody>
          <a:bodyPr wrap="square" rtlCol="0">
            <a:spAutoFit/>
          </a:bodyPr>
          <a:lstStyle/>
          <a:p>
            <a:r>
              <a:rPr lang="en-US" sz="2800" dirty="0"/>
              <a:t>Mainframe</a:t>
            </a:r>
            <a:endParaRPr lang="LID4096" dirty="0"/>
          </a:p>
        </p:txBody>
      </p:sp>
    </p:spTree>
    <p:extLst>
      <p:ext uri="{BB962C8B-B14F-4D97-AF65-F5344CB8AC3E}">
        <p14:creationId xmlns:p14="http://schemas.microsoft.com/office/powerpoint/2010/main" val="125310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2D004-5E7C-4CC9-CE12-B4417FC46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929FD-9F5F-0A5A-D03F-07DF5FB2604F}"/>
              </a:ext>
            </a:extLst>
          </p:cNvPr>
          <p:cNvSpPr>
            <a:spLocks noGrp="1"/>
          </p:cNvSpPr>
          <p:nvPr>
            <p:ph type="title"/>
          </p:nvPr>
        </p:nvSpPr>
        <p:spPr/>
        <p:txBody>
          <a:bodyPr/>
          <a:lstStyle/>
          <a:p>
            <a:r>
              <a:rPr lang="en-US"/>
              <a:t>Serverhardware</a:t>
            </a:r>
            <a:endParaRPr lang="LID4096" dirty="0"/>
          </a:p>
        </p:txBody>
      </p:sp>
      <p:sp>
        <p:nvSpPr>
          <p:cNvPr id="3" name="Titel 1">
            <a:extLst>
              <a:ext uri="{FF2B5EF4-FFF2-40B4-BE49-F238E27FC236}">
                <a16:creationId xmlns:a16="http://schemas.microsoft.com/office/drawing/2014/main" id="{ADAA4C80-5FC2-0C53-BF51-D74A35D63CAB}"/>
              </a:ext>
            </a:extLst>
          </p:cNvPr>
          <p:cNvSpPr txBox="1">
            <a:spLocks/>
          </p:cNvSpPr>
          <p:nvPr/>
        </p:nvSpPr>
        <p:spPr>
          <a:xfrm>
            <a:off x="1279280" y="1690688"/>
            <a:ext cx="9633439" cy="982981"/>
          </a:xfrm>
          <a:prstGeom prst="rect">
            <a:avLst/>
          </a:prstGeom>
        </p:spPr>
        <p:txBody>
          <a:bodyPr/>
          <a:lstStyle>
            <a:lvl1pPr algn="l" defTabSz="914400" rtl="0" eaLnBrk="1" latinLnBrk="0" hangingPunct="1">
              <a:lnSpc>
                <a:spcPct val="90000"/>
              </a:lnSpc>
              <a:spcBef>
                <a:spcPct val="0"/>
              </a:spcBef>
              <a:buNone/>
              <a:defRPr sz="5400" kern="1200">
                <a:solidFill>
                  <a:schemeClr val="accent1">
                    <a:lumMod val="40000"/>
                    <a:lumOff val="60000"/>
                  </a:schemeClr>
                </a:solidFill>
                <a:latin typeface="Barlow Condensed Medium" panose="00000606000000000000" pitchFamily="2" charset="0"/>
                <a:ea typeface="+mj-ea"/>
                <a:cs typeface="+mj-cs"/>
              </a:defRPr>
            </a:lvl1pPr>
          </a:lstStyle>
          <a:p>
            <a:r>
              <a:rPr lang="nl-BE" sz="6600" dirty="0">
                <a:latin typeface="Barlow Condensed" panose="00000506000000000000" pitchFamily="2" charset="0"/>
              </a:rPr>
              <a:t>rack server case</a:t>
            </a:r>
          </a:p>
        </p:txBody>
      </p:sp>
      <p:pic>
        <p:nvPicPr>
          <p:cNvPr id="4" name="Afbeelding 7">
            <a:extLst>
              <a:ext uri="{FF2B5EF4-FFF2-40B4-BE49-F238E27FC236}">
                <a16:creationId xmlns:a16="http://schemas.microsoft.com/office/drawing/2014/main" id="{D69C99CE-40A8-BBB2-2FE8-1233965C5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841" y="982491"/>
            <a:ext cx="5875509" cy="5875509"/>
          </a:xfrm>
          <a:prstGeom prst="rect">
            <a:avLst/>
          </a:prstGeom>
        </p:spPr>
      </p:pic>
    </p:spTree>
    <p:extLst>
      <p:ext uri="{BB962C8B-B14F-4D97-AF65-F5344CB8AC3E}">
        <p14:creationId xmlns:p14="http://schemas.microsoft.com/office/powerpoint/2010/main" val="118462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6F61-1BD8-1139-83F5-98455CF7053C}"/>
              </a:ext>
            </a:extLst>
          </p:cNvPr>
          <p:cNvSpPr>
            <a:spLocks noGrp="1"/>
          </p:cNvSpPr>
          <p:nvPr>
            <p:ph type="title"/>
          </p:nvPr>
        </p:nvSpPr>
        <p:spPr/>
        <p:txBody>
          <a:bodyPr/>
          <a:lstStyle/>
          <a:p>
            <a:r>
              <a:rPr lang="en-US" dirty="0" err="1"/>
              <a:t>Serverhardware</a:t>
            </a:r>
            <a:endParaRPr lang="LID4096" dirty="0"/>
          </a:p>
        </p:txBody>
      </p:sp>
      <p:pic>
        <p:nvPicPr>
          <p:cNvPr id="4" name="Picture 2" descr="strato_employee_server_room_maintenance_work.jpg">
            <a:extLst>
              <a:ext uri="{FF2B5EF4-FFF2-40B4-BE49-F238E27FC236}">
                <a16:creationId xmlns:a16="http://schemas.microsoft.com/office/drawing/2014/main" id="{52B35F4E-E888-A0AE-766F-3C830B78FF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87" b="7076"/>
          <a:stretch/>
        </p:blipFill>
        <p:spPr bwMode="auto">
          <a:xfrm>
            <a:off x="1538036" y="1534227"/>
            <a:ext cx="9402679" cy="518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3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4D7BE-8EF6-8694-5A65-3412F22B7660}"/>
              </a:ext>
            </a:extLst>
          </p:cNvPr>
          <p:cNvSpPr>
            <a:spLocks noGrp="1"/>
          </p:cNvSpPr>
          <p:nvPr>
            <p:ph type="title"/>
          </p:nvPr>
        </p:nvSpPr>
        <p:spPr/>
        <p:txBody>
          <a:bodyPr/>
          <a:lstStyle/>
          <a:p>
            <a:r>
              <a:rPr lang="en-US" dirty="0" err="1"/>
              <a:t>Serverhardware</a:t>
            </a:r>
            <a:endParaRPr lang="LID4096" dirty="0"/>
          </a:p>
        </p:txBody>
      </p:sp>
      <p:pic>
        <p:nvPicPr>
          <p:cNvPr id="4" name="Afbeelding 1">
            <a:extLst>
              <a:ext uri="{FF2B5EF4-FFF2-40B4-BE49-F238E27FC236}">
                <a16:creationId xmlns:a16="http://schemas.microsoft.com/office/drawing/2014/main" id="{CE8FF48E-CB11-61DC-BF87-6CE7F36B9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41" y="1214120"/>
            <a:ext cx="8849117" cy="4592314"/>
          </a:xfrm>
          <a:prstGeom prst="rect">
            <a:avLst/>
          </a:prstGeom>
        </p:spPr>
      </p:pic>
      <p:sp>
        <p:nvSpPr>
          <p:cNvPr id="5" name="Titel 1">
            <a:extLst>
              <a:ext uri="{FF2B5EF4-FFF2-40B4-BE49-F238E27FC236}">
                <a16:creationId xmlns:a16="http://schemas.microsoft.com/office/drawing/2014/main" id="{9B5585FB-CEB3-C975-E3ED-6C779A51626D}"/>
              </a:ext>
            </a:extLst>
          </p:cNvPr>
          <p:cNvSpPr txBox="1">
            <a:spLocks/>
          </p:cNvSpPr>
          <p:nvPr/>
        </p:nvSpPr>
        <p:spPr>
          <a:xfrm>
            <a:off x="1279281" y="5509894"/>
            <a:ext cx="9925050" cy="982981"/>
          </a:xfrm>
          <a:prstGeom prst="rect">
            <a:avLst/>
          </a:prstGeom>
        </p:spPr>
        <p:txBody>
          <a:bodyPr/>
          <a:lstStyle>
            <a:lvl1pPr algn="l" defTabSz="914400" rtl="0" eaLnBrk="1" latinLnBrk="0" hangingPunct="1">
              <a:lnSpc>
                <a:spcPct val="90000"/>
              </a:lnSpc>
              <a:spcBef>
                <a:spcPct val="0"/>
              </a:spcBef>
              <a:buNone/>
              <a:defRPr sz="5400" kern="1200">
                <a:solidFill>
                  <a:schemeClr val="accent1">
                    <a:lumMod val="40000"/>
                    <a:lumOff val="60000"/>
                  </a:schemeClr>
                </a:solidFill>
                <a:latin typeface="Barlow Condensed Medium" panose="00000606000000000000" pitchFamily="2" charset="0"/>
                <a:ea typeface="+mj-ea"/>
                <a:cs typeface="+mj-cs"/>
              </a:defRPr>
            </a:lvl1pPr>
          </a:lstStyle>
          <a:p>
            <a:pPr algn="ctr"/>
            <a:r>
              <a:rPr lang="nl-BE" sz="6600" dirty="0" err="1">
                <a:latin typeface="Barlow Condensed" panose="00000506000000000000" pitchFamily="2" charset="0"/>
              </a:rPr>
              <a:t>blade</a:t>
            </a:r>
            <a:r>
              <a:rPr lang="nl-BE" sz="6600" dirty="0">
                <a:latin typeface="Barlow Condensed" panose="00000506000000000000" pitchFamily="2" charset="0"/>
              </a:rPr>
              <a:t> system</a:t>
            </a:r>
          </a:p>
        </p:txBody>
      </p:sp>
      <p:sp>
        <p:nvSpPr>
          <p:cNvPr id="6" name="Rechthoekige toelichting 6">
            <a:extLst>
              <a:ext uri="{FF2B5EF4-FFF2-40B4-BE49-F238E27FC236}">
                <a16:creationId xmlns:a16="http://schemas.microsoft.com/office/drawing/2014/main" id="{367A7719-8044-2A3A-5C19-E435B0705C81}"/>
              </a:ext>
            </a:extLst>
          </p:cNvPr>
          <p:cNvSpPr/>
          <p:nvPr/>
        </p:nvSpPr>
        <p:spPr>
          <a:xfrm>
            <a:off x="1279281" y="2484209"/>
            <a:ext cx="2581821" cy="877798"/>
          </a:xfrm>
          <a:prstGeom prst="wedgeRectCallout">
            <a:avLst>
              <a:gd name="adj1" fmla="val -6441"/>
              <a:gd name="adj2" fmla="val 1514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BE" sz="4000" dirty="0" err="1">
                <a:latin typeface="Barlow Condensed" panose="00000506000000000000" pitchFamily="2" charset="0"/>
              </a:rPr>
              <a:t>blade</a:t>
            </a:r>
            <a:r>
              <a:rPr lang="nl-BE" sz="4000" dirty="0">
                <a:latin typeface="Barlow Condensed" panose="00000506000000000000" pitchFamily="2" charset="0"/>
              </a:rPr>
              <a:t> server</a:t>
            </a:r>
          </a:p>
        </p:txBody>
      </p:sp>
      <p:sp>
        <p:nvSpPr>
          <p:cNvPr id="7" name="Rechthoekige toelichting 6">
            <a:extLst>
              <a:ext uri="{FF2B5EF4-FFF2-40B4-BE49-F238E27FC236}">
                <a16:creationId xmlns:a16="http://schemas.microsoft.com/office/drawing/2014/main" id="{BC64775D-B6A9-DE23-1B10-8841EA3BE0A6}"/>
              </a:ext>
            </a:extLst>
          </p:cNvPr>
          <p:cNvSpPr/>
          <p:nvPr/>
        </p:nvSpPr>
        <p:spPr>
          <a:xfrm>
            <a:off x="8106802" y="3145155"/>
            <a:ext cx="2960370" cy="1511509"/>
          </a:xfrm>
          <a:prstGeom prst="wedgeRectCallout">
            <a:avLst>
              <a:gd name="adj1" fmla="val -47754"/>
              <a:gd name="adj2" fmla="val -84463"/>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BE" sz="4000" dirty="0" err="1">
                <a:latin typeface="Barlow Condensed" panose="00000506000000000000" pitchFamily="2" charset="0"/>
              </a:rPr>
              <a:t>blade</a:t>
            </a:r>
            <a:r>
              <a:rPr lang="nl-BE" sz="4000" dirty="0">
                <a:latin typeface="Barlow Condensed" panose="00000506000000000000" pitchFamily="2" charset="0"/>
              </a:rPr>
              <a:t> </a:t>
            </a:r>
            <a:r>
              <a:rPr lang="nl-BE" sz="4000" dirty="0" err="1">
                <a:latin typeface="Barlow Condensed" panose="00000506000000000000" pitchFamily="2" charset="0"/>
              </a:rPr>
              <a:t>enclosure</a:t>
            </a:r>
            <a:endParaRPr lang="nl-BE" sz="4000" dirty="0">
              <a:latin typeface="Barlow Condensed" panose="00000506000000000000" pitchFamily="2" charset="0"/>
            </a:endParaRPr>
          </a:p>
          <a:p>
            <a:pPr algn="ctr"/>
            <a:r>
              <a:rPr lang="nl-BE" sz="4000" dirty="0" err="1">
                <a:latin typeface="Barlow Condensed" panose="00000506000000000000" pitchFamily="2" charset="0"/>
              </a:rPr>
              <a:t>blade</a:t>
            </a:r>
            <a:r>
              <a:rPr lang="nl-BE" sz="4000" dirty="0">
                <a:latin typeface="Barlow Condensed" panose="00000506000000000000" pitchFamily="2" charset="0"/>
              </a:rPr>
              <a:t> chassis</a:t>
            </a:r>
          </a:p>
        </p:txBody>
      </p:sp>
    </p:spTree>
    <p:extLst>
      <p:ext uri="{BB962C8B-B14F-4D97-AF65-F5344CB8AC3E}">
        <p14:creationId xmlns:p14="http://schemas.microsoft.com/office/powerpoint/2010/main" val="365161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4F01-B746-C142-8DDC-D2C92BFFF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7484F7-5E51-277C-5F86-26966FDA826A}"/>
              </a:ext>
            </a:extLst>
          </p:cNvPr>
          <p:cNvSpPr>
            <a:spLocks noGrp="1"/>
          </p:cNvSpPr>
          <p:nvPr>
            <p:ph type="ctrTitle"/>
          </p:nvPr>
        </p:nvSpPr>
        <p:spPr>
          <a:xfrm>
            <a:off x="1524000" y="1635710"/>
            <a:ext cx="9144000" cy="2387600"/>
          </a:xfrm>
        </p:spPr>
        <p:txBody>
          <a:bodyPr/>
          <a:lstStyle/>
          <a:p>
            <a:r>
              <a:rPr lang="en-US" dirty="0" err="1"/>
              <a:t>Serverdiensten</a:t>
            </a:r>
            <a:endParaRPr lang="LID4096" dirty="0"/>
          </a:p>
        </p:txBody>
      </p:sp>
    </p:spTree>
    <p:extLst>
      <p:ext uri="{BB962C8B-B14F-4D97-AF65-F5344CB8AC3E}">
        <p14:creationId xmlns:p14="http://schemas.microsoft.com/office/powerpoint/2010/main" val="2411853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98EF-90E4-C306-D4EE-1B84EE6AAFE9}"/>
              </a:ext>
            </a:extLst>
          </p:cNvPr>
          <p:cNvSpPr>
            <a:spLocks noGrp="1"/>
          </p:cNvSpPr>
          <p:nvPr>
            <p:ph type="title"/>
          </p:nvPr>
        </p:nvSpPr>
        <p:spPr/>
        <p:txBody>
          <a:bodyPr/>
          <a:lstStyle/>
          <a:p>
            <a:r>
              <a:rPr lang="en-US" dirty="0" err="1"/>
              <a:t>Serverdiensten</a:t>
            </a:r>
            <a:endParaRPr lang="LID4096" dirty="0"/>
          </a:p>
        </p:txBody>
      </p:sp>
      <p:sp>
        <p:nvSpPr>
          <p:cNvPr id="4" name="Rechthoek 8">
            <a:extLst>
              <a:ext uri="{FF2B5EF4-FFF2-40B4-BE49-F238E27FC236}">
                <a16:creationId xmlns:a16="http://schemas.microsoft.com/office/drawing/2014/main" id="{9325CEC4-FB14-4AB9-D123-42AB4CD26FCA}"/>
              </a:ext>
            </a:extLst>
          </p:cNvPr>
          <p:cNvSpPr/>
          <p:nvPr/>
        </p:nvSpPr>
        <p:spPr>
          <a:xfrm>
            <a:off x="1169068" y="1821632"/>
            <a:ext cx="4804410" cy="53835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algn="ctr"/>
            <a:r>
              <a:rPr lang="nl-BE" sz="3600" dirty="0">
                <a:latin typeface="Barlow Condensed" panose="00000506000000000000" pitchFamily="2" charset="0"/>
              </a:rPr>
              <a:t>eenvoudige serverdiensten</a:t>
            </a:r>
          </a:p>
          <a:p>
            <a:pPr algn="ctr"/>
            <a:r>
              <a:rPr lang="nl-BE" sz="1400" dirty="0">
                <a:latin typeface="Barlow Condensed" panose="00000506000000000000" pitchFamily="2" charset="0"/>
              </a:rPr>
              <a:t>.</a:t>
            </a:r>
          </a:p>
          <a:p>
            <a:pPr algn="ctr"/>
            <a:r>
              <a:rPr lang="nl-BE" sz="3600" i="1" dirty="0">
                <a:latin typeface="Barlow Condensed" panose="00000506000000000000" pitchFamily="2" charset="0"/>
              </a:rPr>
              <a:t>fileserver</a:t>
            </a:r>
            <a:br>
              <a:rPr lang="nl-BE" sz="3600" i="1" dirty="0">
                <a:latin typeface="Barlow Condensed" panose="00000506000000000000" pitchFamily="2" charset="0"/>
              </a:rPr>
            </a:br>
            <a:r>
              <a:rPr lang="nl-BE" sz="3600" i="1" dirty="0">
                <a:latin typeface="Barlow Condensed" panose="00000506000000000000" pitchFamily="2" charset="0"/>
              </a:rPr>
              <a:t>printserver</a:t>
            </a:r>
          </a:p>
        </p:txBody>
      </p:sp>
      <p:pic>
        <p:nvPicPr>
          <p:cNvPr id="5" name="Afbeelding 7" descr="http://vignette3.wikia.nocookie.net/gtawiki/images/c/c9/Computer_Icon.png/revision/latest?cb=20100421004434">
            <a:extLst>
              <a:ext uri="{FF2B5EF4-FFF2-40B4-BE49-F238E27FC236}">
                <a16:creationId xmlns:a16="http://schemas.microsoft.com/office/drawing/2014/main" id="{0C243DE7-248C-A054-6140-6603304355A3}"/>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585432" y="4872233"/>
            <a:ext cx="1651641" cy="1620642"/>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6" name="Rechthoek 10">
            <a:extLst>
              <a:ext uri="{FF2B5EF4-FFF2-40B4-BE49-F238E27FC236}">
                <a16:creationId xmlns:a16="http://schemas.microsoft.com/office/drawing/2014/main" id="{B4372C33-45FF-8370-B400-7E60BC17DAE1}"/>
              </a:ext>
            </a:extLst>
          </p:cNvPr>
          <p:cNvSpPr/>
          <p:nvPr/>
        </p:nvSpPr>
        <p:spPr>
          <a:xfrm>
            <a:off x="6332631" y="1821632"/>
            <a:ext cx="4761487" cy="53835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algn="ctr"/>
            <a:r>
              <a:rPr lang="nl-BE" sz="3600" dirty="0">
                <a:latin typeface="Barlow Condensed" panose="00000506000000000000" pitchFamily="2" charset="0"/>
              </a:rPr>
              <a:t>complexe serverdiensten</a:t>
            </a:r>
            <a:br>
              <a:rPr lang="nl-BE" sz="3600" dirty="0">
                <a:latin typeface="Barlow Condensed" panose="00000506000000000000" pitchFamily="2" charset="0"/>
              </a:rPr>
            </a:br>
            <a:r>
              <a:rPr lang="nl-BE" sz="1400" dirty="0">
                <a:latin typeface="Barlow Condensed" panose="00000506000000000000" pitchFamily="2" charset="0"/>
              </a:rPr>
              <a:t>.</a:t>
            </a:r>
            <a:endParaRPr lang="nl-BE" sz="3600" dirty="0">
              <a:latin typeface="Barlow Condensed" panose="00000506000000000000" pitchFamily="2" charset="0"/>
            </a:endParaRPr>
          </a:p>
          <a:p>
            <a:pPr algn="ctr"/>
            <a:r>
              <a:rPr lang="nl-BE" sz="3600" i="1" dirty="0">
                <a:latin typeface="Barlow Condensed" panose="00000506000000000000" pitchFamily="2" charset="0"/>
              </a:rPr>
              <a:t>DHCP-server</a:t>
            </a:r>
          </a:p>
          <a:p>
            <a:pPr algn="ctr"/>
            <a:r>
              <a:rPr lang="nl-BE" sz="3600" i="1" dirty="0">
                <a:latin typeface="Barlow Condensed" panose="00000506000000000000" pitchFamily="2" charset="0"/>
              </a:rPr>
              <a:t>domeincontroller</a:t>
            </a:r>
            <a:br>
              <a:rPr lang="nl-BE" sz="3600" i="1" dirty="0">
                <a:latin typeface="Barlow Condensed" panose="00000506000000000000" pitchFamily="2" charset="0"/>
              </a:rPr>
            </a:br>
            <a:r>
              <a:rPr lang="nl-BE" sz="3600" i="1" dirty="0">
                <a:latin typeface="Barlow Condensed" panose="00000506000000000000" pitchFamily="2" charset="0"/>
              </a:rPr>
              <a:t>mailserver</a:t>
            </a:r>
          </a:p>
          <a:p>
            <a:pPr algn="ctr"/>
            <a:r>
              <a:rPr lang="nl-BE" sz="3600" i="1" dirty="0" err="1">
                <a:latin typeface="Barlow Condensed" panose="00000506000000000000" pitchFamily="2" charset="0"/>
              </a:rPr>
              <a:t>application</a:t>
            </a:r>
            <a:r>
              <a:rPr lang="nl-BE" sz="3600" i="1" dirty="0">
                <a:latin typeface="Barlow Condensed" panose="00000506000000000000" pitchFamily="2" charset="0"/>
              </a:rPr>
              <a:t> server</a:t>
            </a:r>
            <a:br>
              <a:rPr lang="nl-BE" sz="3600" i="1" dirty="0">
                <a:latin typeface="Barlow Condensed" panose="00000506000000000000" pitchFamily="2" charset="0"/>
              </a:rPr>
            </a:br>
            <a:endParaRPr lang="nl-BE" sz="3600" i="1" dirty="0">
              <a:latin typeface="Barlow Condensed" panose="00000506000000000000" pitchFamily="2" charset="0"/>
            </a:endParaRPr>
          </a:p>
        </p:txBody>
      </p:sp>
      <p:pic>
        <p:nvPicPr>
          <p:cNvPr id="7" name="Afbeelding 12">
            <a:extLst>
              <a:ext uri="{FF2B5EF4-FFF2-40B4-BE49-F238E27FC236}">
                <a16:creationId xmlns:a16="http://schemas.microsoft.com/office/drawing/2014/main" id="{D48E937A-BDB5-118E-67CA-29EA82ED2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9842" y="4298450"/>
            <a:ext cx="2559550" cy="2559550"/>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260815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B9513-CF18-0115-4E91-20F556689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3FE71E-2456-55C5-4BBF-CFB15E0BC8F0}"/>
              </a:ext>
            </a:extLst>
          </p:cNvPr>
          <p:cNvSpPr>
            <a:spLocks noGrp="1"/>
          </p:cNvSpPr>
          <p:nvPr>
            <p:ph type="title"/>
          </p:nvPr>
        </p:nvSpPr>
        <p:spPr/>
        <p:txBody>
          <a:bodyPr/>
          <a:lstStyle/>
          <a:p>
            <a:r>
              <a:rPr lang="en-US" dirty="0" err="1"/>
              <a:t>Serverdiensten</a:t>
            </a:r>
            <a:endParaRPr lang="LID4096" dirty="0"/>
          </a:p>
        </p:txBody>
      </p:sp>
      <p:sp>
        <p:nvSpPr>
          <p:cNvPr id="4" name="Rechthoek 8">
            <a:extLst>
              <a:ext uri="{FF2B5EF4-FFF2-40B4-BE49-F238E27FC236}">
                <a16:creationId xmlns:a16="http://schemas.microsoft.com/office/drawing/2014/main" id="{BEB361F9-4E44-032A-AB4E-E78DACBBCE18}"/>
              </a:ext>
            </a:extLst>
          </p:cNvPr>
          <p:cNvSpPr/>
          <p:nvPr/>
        </p:nvSpPr>
        <p:spPr>
          <a:xfrm>
            <a:off x="1169068" y="1821632"/>
            <a:ext cx="4804410" cy="53835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algn="ctr"/>
            <a:r>
              <a:rPr lang="nl-BE" sz="3600" dirty="0">
                <a:latin typeface="Barlow Condensed" panose="00000506000000000000" pitchFamily="2" charset="0"/>
              </a:rPr>
              <a:t>eenvoudige serverdiensten</a:t>
            </a:r>
          </a:p>
          <a:p>
            <a:pPr algn="ctr"/>
            <a:r>
              <a:rPr lang="nl-BE" sz="1400" dirty="0">
                <a:latin typeface="Barlow Condensed" panose="00000506000000000000" pitchFamily="2" charset="0"/>
              </a:rPr>
              <a:t>.</a:t>
            </a:r>
          </a:p>
          <a:p>
            <a:pPr algn="ctr"/>
            <a:r>
              <a:rPr lang="nl-BE" sz="3600" i="1" dirty="0">
                <a:latin typeface="Barlow Condensed" panose="00000506000000000000" pitchFamily="2" charset="0"/>
              </a:rPr>
              <a:t>fileserver</a:t>
            </a:r>
            <a:br>
              <a:rPr lang="nl-BE" sz="3600" i="1" dirty="0">
                <a:latin typeface="Barlow Condensed" panose="00000506000000000000" pitchFamily="2" charset="0"/>
              </a:rPr>
            </a:br>
            <a:r>
              <a:rPr lang="nl-BE" sz="3600" i="1" dirty="0">
                <a:latin typeface="Barlow Condensed" panose="00000506000000000000" pitchFamily="2" charset="0"/>
              </a:rPr>
              <a:t>printserver</a:t>
            </a:r>
          </a:p>
        </p:txBody>
      </p:sp>
      <p:sp>
        <p:nvSpPr>
          <p:cNvPr id="6" name="Rechthoek 10">
            <a:extLst>
              <a:ext uri="{FF2B5EF4-FFF2-40B4-BE49-F238E27FC236}">
                <a16:creationId xmlns:a16="http://schemas.microsoft.com/office/drawing/2014/main" id="{A3A13FFE-262A-7EB8-80D4-D0FEE7982E77}"/>
              </a:ext>
            </a:extLst>
          </p:cNvPr>
          <p:cNvSpPr/>
          <p:nvPr/>
        </p:nvSpPr>
        <p:spPr>
          <a:xfrm>
            <a:off x="6332631" y="1821632"/>
            <a:ext cx="4761487" cy="53835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algn="ctr"/>
            <a:r>
              <a:rPr lang="nl-BE" sz="3600" dirty="0">
                <a:latin typeface="Barlow Condensed" panose="00000506000000000000" pitchFamily="2" charset="0"/>
              </a:rPr>
              <a:t>complexe serverdiensten</a:t>
            </a:r>
            <a:br>
              <a:rPr lang="nl-BE" sz="3600" dirty="0">
                <a:latin typeface="Barlow Condensed" panose="00000506000000000000" pitchFamily="2" charset="0"/>
              </a:rPr>
            </a:br>
            <a:r>
              <a:rPr lang="nl-BE" sz="1400" dirty="0">
                <a:latin typeface="Barlow Condensed" panose="00000506000000000000" pitchFamily="2" charset="0"/>
              </a:rPr>
              <a:t>.</a:t>
            </a:r>
            <a:endParaRPr lang="nl-BE" sz="3600" dirty="0">
              <a:latin typeface="Barlow Condensed" panose="00000506000000000000" pitchFamily="2" charset="0"/>
            </a:endParaRPr>
          </a:p>
          <a:p>
            <a:pPr algn="ctr"/>
            <a:r>
              <a:rPr lang="nl-BE" sz="3600" i="1" dirty="0">
                <a:latin typeface="Barlow Condensed" panose="00000506000000000000" pitchFamily="2" charset="0"/>
              </a:rPr>
              <a:t>DHCP-server</a:t>
            </a:r>
          </a:p>
          <a:p>
            <a:pPr algn="ctr"/>
            <a:r>
              <a:rPr lang="nl-BE" sz="3600" i="1" dirty="0">
                <a:latin typeface="Barlow Condensed" panose="00000506000000000000" pitchFamily="2" charset="0"/>
              </a:rPr>
              <a:t>domeincontroller</a:t>
            </a:r>
            <a:br>
              <a:rPr lang="nl-BE" sz="3600" i="1" dirty="0">
                <a:latin typeface="Barlow Condensed" panose="00000506000000000000" pitchFamily="2" charset="0"/>
              </a:rPr>
            </a:br>
            <a:r>
              <a:rPr lang="nl-BE" sz="3600" i="1" dirty="0">
                <a:latin typeface="Barlow Condensed" panose="00000506000000000000" pitchFamily="2" charset="0"/>
              </a:rPr>
              <a:t>mailserver</a:t>
            </a:r>
          </a:p>
          <a:p>
            <a:pPr algn="ctr"/>
            <a:r>
              <a:rPr lang="nl-BE" sz="3600" i="1" dirty="0" err="1">
                <a:latin typeface="Barlow Condensed" panose="00000506000000000000" pitchFamily="2" charset="0"/>
              </a:rPr>
              <a:t>application</a:t>
            </a:r>
            <a:r>
              <a:rPr lang="nl-BE" sz="3600" i="1" dirty="0">
                <a:latin typeface="Barlow Condensed" panose="00000506000000000000" pitchFamily="2" charset="0"/>
              </a:rPr>
              <a:t> server</a:t>
            </a:r>
            <a:br>
              <a:rPr lang="nl-BE" sz="3600" i="1" dirty="0">
                <a:latin typeface="Barlow Condensed" panose="00000506000000000000" pitchFamily="2" charset="0"/>
              </a:rPr>
            </a:br>
            <a:endParaRPr lang="nl-BE" sz="3600" i="1" dirty="0">
              <a:latin typeface="Barlow Condensed" panose="00000506000000000000" pitchFamily="2" charset="0"/>
            </a:endParaRPr>
          </a:p>
        </p:txBody>
      </p:sp>
      <p:sp>
        <p:nvSpPr>
          <p:cNvPr id="3" name="Rechthoek 3">
            <a:extLst>
              <a:ext uri="{FF2B5EF4-FFF2-40B4-BE49-F238E27FC236}">
                <a16:creationId xmlns:a16="http://schemas.microsoft.com/office/drawing/2014/main" id="{987F7EDE-805E-FBBD-F822-6EF586AA467E}"/>
              </a:ext>
            </a:extLst>
          </p:cNvPr>
          <p:cNvSpPr/>
          <p:nvPr/>
        </p:nvSpPr>
        <p:spPr>
          <a:xfrm>
            <a:off x="1399827" y="4963578"/>
            <a:ext cx="4366260" cy="15292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BE" sz="3600" dirty="0">
                <a:solidFill>
                  <a:schemeClr val="tx1"/>
                </a:solidFill>
                <a:latin typeface="Barlow Condensed" panose="00000506000000000000" pitchFamily="2" charset="0"/>
              </a:rPr>
              <a:t>standaard besturingssysteem</a:t>
            </a:r>
          </a:p>
        </p:txBody>
      </p:sp>
      <p:sp>
        <p:nvSpPr>
          <p:cNvPr id="8" name="Rechthoek 13">
            <a:extLst>
              <a:ext uri="{FF2B5EF4-FFF2-40B4-BE49-F238E27FC236}">
                <a16:creationId xmlns:a16="http://schemas.microsoft.com/office/drawing/2014/main" id="{2F6244F0-2441-8449-8CF6-3056AF4A04CD}"/>
              </a:ext>
            </a:extLst>
          </p:cNvPr>
          <p:cNvSpPr/>
          <p:nvPr/>
        </p:nvSpPr>
        <p:spPr>
          <a:xfrm>
            <a:off x="6540023" y="4963578"/>
            <a:ext cx="4366260" cy="15292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BE" sz="3600" dirty="0" err="1">
                <a:solidFill>
                  <a:schemeClr val="tx1"/>
                </a:solidFill>
                <a:latin typeface="Barlow Condensed" panose="00000506000000000000" pitchFamily="2" charset="0"/>
              </a:rPr>
              <a:t>netwerk-besturingssysteem</a:t>
            </a:r>
            <a:endParaRPr lang="nl-BE" sz="3600" dirty="0">
              <a:solidFill>
                <a:schemeClr val="tx1"/>
              </a:solidFill>
              <a:latin typeface="Barlow Condensed" panose="00000506000000000000" pitchFamily="2" charset="0"/>
            </a:endParaRPr>
          </a:p>
        </p:txBody>
      </p:sp>
    </p:spTree>
    <p:extLst>
      <p:ext uri="{BB962C8B-B14F-4D97-AF65-F5344CB8AC3E}">
        <p14:creationId xmlns:p14="http://schemas.microsoft.com/office/powerpoint/2010/main" val="298434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3"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620F-DC0C-F84B-D6C2-0DA245DED983}"/>
              </a:ext>
            </a:extLst>
          </p:cNvPr>
          <p:cNvSpPr>
            <a:spLocks noGrp="1"/>
          </p:cNvSpPr>
          <p:nvPr>
            <p:ph type="title"/>
          </p:nvPr>
        </p:nvSpPr>
        <p:spPr/>
        <p:txBody>
          <a:bodyPr/>
          <a:lstStyle/>
          <a:p>
            <a:r>
              <a:rPr lang="en-US" dirty="0" err="1"/>
              <a:t>Serverdiensten</a:t>
            </a:r>
            <a:endParaRPr lang="LID4096" dirty="0"/>
          </a:p>
        </p:txBody>
      </p:sp>
      <p:pic>
        <p:nvPicPr>
          <p:cNvPr id="4" name="Picture 2" descr="File - Free files and folders icons">
            <a:extLst>
              <a:ext uri="{FF2B5EF4-FFF2-40B4-BE49-F238E27FC236}">
                <a16:creationId xmlns:a16="http://schemas.microsoft.com/office/drawing/2014/main" id="{032E8B49-E70D-0366-B2AF-5B537EF2C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7735" y="1214129"/>
            <a:ext cx="3415632" cy="3415633"/>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11">
            <a:extLst>
              <a:ext uri="{FF2B5EF4-FFF2-40B4-BE49-F238E27FC236}">
                <a16:creationId xmlns:a16="http://schemas.microsoft.com/office/drawing/2014/main" id="{F461B224-729F-2293-5086-DFBD7E65D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702" y="2745561"/>
            <a:ext cx="3747314" cy="3747314"/>
          </a:xfrm>
          <a:prstGeom prst="rect">
            <a:avLst/>
          </a:prstGeom>
        </p:spPr>
      </p:pic>
      <p:sp>
        <p:nvSpPr>
          <p:cNvPr id="6" name="Tekstvak 7">
            <a:extLst>
              <a:ext uri="{FF2B5EF4-FFF2-40B4-BE49-F238E27FC236}">
                <a16:creationId xmlns:a16="http://schemas.microsoft.com/office/drawing/2014/main" id="{6AFF1E8E-2EC6-733A-F15E-669404EA7959}"/>
              </a:ext>
            </a:extLst>
          </p:cNvPr>
          <p:cNvSpPr txBox="1"/>
          <p:nvPr/>
        </p:nvSpPr>
        <p:spPr>
          <a:xfrm>
            <a:off x="1821982" y="3115530"/>
            <a:ext cx="3060453" cy="1015663"/>
          </a:xfrm>
          <a:prstGeom prst="rect">
            <a:avLst/>
          </a:prstGeom>
          <a:noFill/>
        </p:spPr>
        <p:txBody>
          <a:bodyPr wrap="none" rtlCol="0">
            <a:spAutoFit/>
          </a:bodyPr>
          <a:lstStyle/>
          <a:p>
            <a:r>
              <a:rPr lang="nl-BE" sz="6000" dirty="0">
                <a:latin typeface="Barlow Condensed" panose="00000506000000000000" pitchFamily="2" charset="0"/>
              </a:rPr>
              <a:t>server logs</a:t>
            </a:r>
          </a:p>
        </p:txBody>
      </p:sp>
    </p:spTree>
    <p:extLst>
      <p:ext uri="{BB962C8B-B14F-4D97-AF65-F5344CB8AC3E}">
        <p14:creationId xmlns:p14="http://schemas.microsoft.com/office/powerpoint/2010/main" val="25468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A146-CE9B-00FA-FA3C-BCE1106158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D13D2-4943-8C42-B9E7-ABAD28A60E7B}"/>
              </a:ext>
            </a:extLst>
          </p:cNvPr>
          <p:cNvSpPr>
            <a:spLocks noGrp="1"/>
          </p:cNvSpPr>
          <p:nvPr>
            <p:ph type="title"/>
          </p:nvPr>
        </p:nvSpPr>
        <p:spPr/>
        <p:txBody>
          <a:bodyPr/>
          <a:lstStyle/>
          <a:p>
            <a:r>
              <a:rPr lang="en-US"/>
              <a:t>Serverdiensten</a:t>
            </a:r>
            <a:endParaRPr lang="LID4096" dirty="0"/>
          </a:p>
        </p:txBody>
      </p:sp>
      <p:pic>
        <p:nvPicPr>
          <p:cNvPr id="3" name="Afbeelding 11">
            <a:extLst>
              <a:ext uri="{FF2B5EF4-FFF2-40B4-BE49-F238E27FC236}">
                <a16:creationId xmlns:a16="http://schemas.microsoft.com/office/drawing/2014/main" id="{C7BA0138-DF07-6FC6-83CE-C93BD6DBB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418" y="2547273"/>
            <a:ext cx="3747314" cy="3747314"/>
          </a:xfrm>
          <a:prstGeom prst="rect">
            <a:avLst/>
          </a:prstGeom>
        </p:spPr>
      </p:pic>
      <p:pic>
        <p:nvPicPr>
          <p:cNvPr id="7" name="Afbeelding 9">
            <a:extLst>
              <a:ext uri="{FF2B5EF4-FFF2-40B4-BE49-F238E27FC236}">
                <a16:creationId xmlns:a16="http://schemas.microsoft.com/office/drawing/2014/main" id="{1192DC5B-8A2F-4D3D-8880-585445DE8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418" y="1088043"/>
            <a:ext cx="3747314" cy="3747314"/>
          </a:xfrm>
          <a:prstGeom prst="rect">
            <a:avLst/>
          </a:prstGeom>
        </p:spPr>
      </p:pic>
      <p:sp>
        <p:nvSpPr>
          <p:cNvPr id="8" name="Tekstvak 10">
            <a:extLst>
              <a:ext uri="{FF2B5EF4-FFF2-40B4-BE49-F238E27FC236}">
                <a16:creationId xmlns:a16="http://schemas.microsoft.com/office/drawing/2014/main" id="{54F34FD5-CB92-2F61-DFBE-A6D304FD8216}"/>
              </a:ext>
            </a:extLst>
          </p:cNvPr>
          <p:cNvSpPr txBox="1"/>
          <p:nvPr/>
        </p:nvSpPr>
        <p:spPr>
          <a:xfrm>
            <a:off x="1825465" y="2455578"/>
            <a:ext cx="4095993" cy="1938992"/>
          </a:xfrm>
          <a:prstGeom prst="rect">
            <a:avLst/>
          </a:prstGeom>
          <a:noFill/>
        </p:spPr>
        <p:txBody>
          <a:bodyPr wrap="none" rtlCol="0">
            <a:spAutoFit/>
          </a:bodyPr>
          <a:lstStyle/>
          <a:p>
            <a:r>
              <a:rPr lang="nl-BE" sz="6000" dirty="0">
                <a:latin typeface="Barlow Condensed" panose="00000506000000000000" pitchFamily="2" charset="0"/>
              </a:rPr>
              <a:t>redundante</a:t>
            </a:r>
            <a:br>
              <a:rPr lang="nl-BE" sz="6000" dirty="0">
                <a:latin typeface="Barlow Condensed" panose="00000506000000000000" pitchFamily="2" charset="0"/>
              </a:rPr>
            </a:br>
            <a:r>
              <a:rPr lang="nl-BE" sz="6000" dirty="0">
                <a:latin typeface="Barlow Condensed" panose="00000506000000000000" pitchFamily="2" charset="0"/>
              </a:rPr>
              <a:t>serverdiensten</a:t>
            </a:r>
          </a:p>
        </p:txBody>
      </p:sp>
    </p:spTree>
    <p:extLst>
      <p:ext uri="{BB962C8B-B14F-4D97-AF65-F5344CB8AC3E}">
        <p14:creationId xmlns:p14="http://schemas.microsoft.com/office/powerpoint/2010/main" val="193163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BF50D-A13E-AC10-B8EF-FFF50593D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A66E3-6D58-9112-1DC4-1599D2FAD5C1}"/>
              </a:ext>
            </a:extLst>
          </p:cNvPr>
          <p:cNvSpPr>
            <a:spLocks noGrp="1"/>
          </p:cNvSpPr>
          <p:nvPr>
            <p:ph type="ctrTitle"/>
          </p:nvPr>
        </p:nvSpPr>
        <p:spPr>
          <a:xfrm>
            <a:off x="1524000" y="1635710"/>
            <a:ext cx="9144000" cy="2387600"/>
          </a:xfrm>
        </p:spPr>
        <p:txBody>
          <a:bodyPr/>
          <a:lstStyle/>
          <a:p>
            <a:r>
              <a:rPr lang="en-US" dirty="0" err="1"/>
              <a:t>Domein</a:t>
            </a:r>
            <a:endParaRPr lang="LID4096" dirty="0"/>
          </a:p>
        </p:txBody>
      </p:sp>
    </p:spTree>
    <p:extLst>
      <p:ext uri="{BB962C8B-B14F-4D97-AF65-F5344CB8AC3E}">
        <p14:creationId xmlns:p14="http://schemas.microsoft.com/office/powerpoint/2010/main" val="3940508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CDB2-EDC6-7CFD-06EE-42E0CBC2CBB0}"/>
              </a:ext>
            </a:extLst>
          </p:cNvPr>
          <p:cNvSpPr>
            <a:spLocks noGrp="1"/>
          </p:cNvSpPr>
          <p:nvPr>
            <p:ph type="title"/>
          </p:nvPr>
        </p:nvSpPr>
        <p:spPr/>
        <p:txBody>
          <a:bodyPr/>
          <a:lstStyle/>
          <a:p>
            <a:r>
              <a:rPr lang="en-US" dirty="0" err="1"/>
              <a:t>DomeinController</a:t>
            </a:r>
            <a:endParaRPr lang="LID4096" dirty="0"/>
          </a:p>
        </p:txBody>
      </p:sp>
      <p:pic>
        <p:nvPicPr>
          <p:cNvPr id="4" name="Afbeelding 6">
            <a:extLst>
              <a:ext uri="{FF2B5EF4-FFF2-40B4-BE49-F238E27FC236}">
                <a16:creationId xmlns:a16="http://schemas.microsoft.com/office/drawing/2014/main" id="{ADBC1F70-D70E-ED8E-F860-C41B86E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105" y="990600"/>
            <a:ext cx="4876800" cy="4876800"/>
          </a:xfrm>
          <a:prstGeom prst="rect">
            <a:avLst/>
          </a:prstGeom>
        </p:spPr>
      </p:pic>
    </p:spTree>
    <p:extLst>
      <p:ext uri="{BB962C8B-B14F-4D97-AF65-F5344CB8AC3E}">
        <p14:creationId xmlns:p14="http://schemas.microsoft.com/office/powerpoint/2010/main" val="272131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9A0CF-09BC-2F07-BA40-ECBF3C2A98BB}"/>
              </a:ext>
            </a:extLst>
          </p:cNvPr>
          <p:cNvSpPr>
            <a:spLocks noGrp="1"/>
          </p:cNvSpPr>
          <p:nvPr>
            <p:ph type="title"/>
          </p:nvPr>
        </p:nvSpPr>
        <p:spPr/>
        <p:txBody>
          <a:bodyPr/>
          <a:lstStyle/>
          <a:p>
            <a:r>
              <a:rPr lang="en-US" dirty="0"/>
              <a:t>Client/server </a:t>
            </a:r>
            <a:r>
              <a:rPr lang="en-US" dirty="0" err="1"/>
              <a:t>verwerking</a:t>
            </a:r>
            <a:endParaRPr lang="LID4096" dirty="0"/>
          </a:p>
        </p:txBody>
      </p:sp>
      <p:pic>
        <p:nvPicPr>
          <p:cNvPr id="4" name="Afbeelding 1">
            <a:extLst>
              <a:ext uri="{FF2B5EF4-FFF2-40B4-BE49-F238E27FC236}">
                <a16:creationId xmlns:a16="http://schemas.microsoft.com/office/drawing/2014/main" id="{127C7FC7-E728-EF1D-6588-198DC78FF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031" y="0"/>
            <a:ext cx="4325938" cy="4325938"/>
          </a:xfrm>
          <a:prstGeom prst="rect">
            <a:avLst/>
          </a:prstGeom>
        </p:spPr>
      </p:pic>
      <p:sp>
        <p:nvSpPr>
          <p:cNvPr id="5" name="Rechthoek 14">
            <a:extLst>
              <a:ext uri="{FF2B5EF4-FFF2-40B4-BE49-F238E27FC236}">
                <a16:creationId xmlns:a16="http://schemas.microsoft.com/office/drawing/2014/main" id="{CDC50829-A122-01C4-1DA6-28B6B41CB324}"/>
              </a:ext>
            </a:extLst>
          </p:cNvPr>
          <p:cNvSpPr/>
          <p:nvPr/>
        </p:nvSpPr>
        <p:spPr>
          <a:xfrm>
            <a:off x="7126794" y="3429000"/>
            <a:ext cx="3790060" cy="14478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4000" dirty="0">
                <a:latin typeface="Barlow Condensed" panose="00000506000000000000" pitchFamily="2" charset="0"/>
              </a:rPr>
              <a:t>non-</a:t>
            </a:r>
            <a:r>
              <a:rPr lang="nl-BE" sz="4000" dirty="0" err="1">
                <a:latin typeface="Barlow Condensed" panose="00000506000000000000" pitchFamily="2" charset="0"/>
              </a:rPr>
              <a:t>dedicated</a:t>
            </a:r>
            <a:br>
              <a:rPr lang="nl-BE" sz="4000" dirty="0">
                <a:latin typeface="Barlow Condensed" panose="00000506000000000000" pitchFamily="2" charset="0"/>
              </a:rPr>
            </a:br>
            <a:r>
              <a:rPr lang="nl-BE" sz="4000" dirty="0">
                <a:latin typeface="Barlow Condensed" panose="00000506000000000000" pitchFamily="2" charset="0"/>
              </a:rPr>
              <a:t>server</a:t>
            </a:r>
          </a:p>
        </p:txBody>
      </p:sp>
      <p:sp>
        <p:nvSpPr>
          <p:cNvPr id="6" name="Rechthoek 13">
            <a:extLst>
              <a:ext uri="{FF2B5EF4-FFF2-40B4-BE49-F238E27FC236}">
                <a16:creationId xmlns:a16="http://schemas.microsoft.com/office/drawing/2014/main" id="{D82E7717-A31B-E174-E651-90D57F4AD1B8}"/>
              </a:ext>
            </a:extLst>
          </p:cNvPr>
          <p:cNvSpPr/>
          <p:nvPr/>
        </p:nvSpPr>
        <p:spPr>
          <a:xfrm>
            <a:off x="1568004" y="3429000"/>
            <a:ext cx="3790060" cy="14478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4000" dirty="0" err="1">
                <a:latin typeface="Barlow Condensed" panose="00000506000000000000" pitchFamily="2" charset="0"/>
              </a:rPr>
              <a:t>dedicated</a:t>
            </a:r>
            <a:br>
              <a:rPr lang="nl-BE" sz="4000" dirty="0">
                <a:latin typeface="Barlow Condensed" panose="00000506000000000000" pitchFamily="2" charset="0"/>
              </a:rPr>
            </a:br>
            <a:r>
              <a:rPr lang="nl-BE" sz="4000" dirty="0">
                <a:latin typeface="Barlow Condensed" panose="00000506000000000000" pitchFamily="2" charset="0"/>
              </a:rPr>
              <a:t>server</a:t>
            </a:r>
          </a:p>
        </p:txBody>
      </p:sp>
      <p:sp>
        <p:nvSpPr>
          <p:cNvPr id="7" name="TextBox 6">
            <a:extLst>
              <a:ext uri="{FF2B5EF4-FFF2-40B4-BE49-F238E27FC236}">
                <a16:creationId xmlns:a16="http://schemas.microsoft.com/office/drawing/2014/main" id="{24669C2F-8829-F948-71D6-3E9B893CB041}"/>
              </a:ext>
            </a:extLst>
          </p:cNvPr>
          <p:cNvSpPr txBox="1"/>
          <p:nvPr/>
        </p:nvSpPr>
        <p:spPr>
          <a:xfrm>
            <a:off x="1568004" y="5214374"/>
            <a:ext cx="3790060" cy="523220"/>
          </a:xfrm>
          <a:prstGeom prst="rect">
            <a:avLst/>
          </a:prstGeom>
          <a:noFill/>
        </p:spPr>
        <p:txBody>
          <a:bodyPr wrap="square" rtlCol="0">
            <a:spAutoFit/>
          </a:bodyPr>
          <a:lstStyle/>
          <a:p>
            <a:pPr algn="ctr"/>
            <a:r>
              <a:rPr lang="en-US" sz="2800" dirty="0"/>
              <a:t>Enkel </a:t>
            </a:r>
            <a:r>
              <a:rPr lang="en-US" sz="2800" dirty="0" err="1"/>
              <a:t>Servertaken</a:t>
            </a:r>
            <a:endParaRPr lang="LID4096" sz="2800" dirty="0"/>
          </a:p>
        </p:txBody>
      </p:sp>
      <p:sp>
        <p:nvSpPr>
          <p:cNvPr id="8" name="TextBox 7">
            <a:extLst>
              <a:ext uri="{FF2B5EF4-FFF2-40B4-BE49-F238E27FC236}">
                <a16:creationId xmlns:a16="http://schemas.microsoft.com/office/drawing/2014/main" id="{9FF6F924-A600-F49D-A4F7-4D6C4481CF35}"/>
              </a:ext>
            </a:extLst>
          </p:cNvPr>
          <p:cNvSpPr txBox="1"/>
          <p:nvPr/>
        </p:nvSpPr>
        <p:spPr>
          <a:xfrm>
            <a:off x="7126794" y="5037221"/>
            <a:ext cx="3790060" cy="954107"/>
          </a:xfrm>
          <a:prstGeom prst="rect">
            <a:avLst/>
          </a:prstGeom>
          <a:noFill/>
        </p:spPr>
        <p:txBody>
          <a:bodyPr wrap="square" rtlCol="0">
            <a:spAutoFit/>
          </a:bodyPr>
          <a:lstStyle/>
          <a:p>
            <a:pPr algn="ctr"/>
            <a:r>
              <a:rPr lang="en-US" sz="2800" dirty="0" err="1"/>
              <a:t>Naast</a:t>
            </a:r>
            <a:r>
              <a:rPr lang="en-US" sz="2800" dirty="0"/>
              <a:t> </a:t>
            </a:r>
            <a:r>
              <a:rPr lang="en-US" sz="2800" dirty="0" err="1"/>
              <a:t>Servertaken</a:t>
            </a:r>
            <a:endParaRPr lang="en-US" sz="2800" dirty="0"/>
          </a:p>
          <a:p>
            <a:pPr algn="ctr"/>
            <a:r>
              <a:rPr lang="en-US" sz="2800" dirty="0"/>
              <a:t>Ook </a:t>
            </a:r>
            <a:r>
              <a:rPr lang="en-US" sz="2800" dirty="0" err="1"/>
              <a:t>andere</a:t>
            </a:r>
            <a:r>
              <a:rPr lang="en-US" sz="2800" dirty="0"/>
              <a:t> taken</a:t>
            </a:r>
            <a:endParaRPr lang="LID4096" sz="2800" dirty="0"/>
          </a:p>
        </p:txBody>
      </p:sp>
    </p:spTree>
    <p:extLst>
      <p:ext uri="{BB962C8B-B14F-4D97-AF65-F5344CB8AC3E}">
        <p14:creationId xmlns:p14="http://schemas.microsoft.com/office/powerpoint/2010/main" val="335575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C806-DCAC-0B50-1FF4-A58EDA59137E}"/>
              </a:ext>
            </a:extLst>
          </p:cNvPr>
          <p:cNvSpPr>
            <a:spLocks noGrp="1"/>
          </p:cNvSpPr>
          <p:nvPr>
            <p:ph type="title"/>
          </p:nvPr>
        </p:nvSpPr>
        <p:spPr/>
        <p:txBody>
          <a:bodyPr/>
          <a:lstStyle/>
          <a:p>
            <a:r>
              <a:rPr lang="en-US" dirty="0" err="1"/>
              <a:t>Domein</a:t>
            </a:r>
            <a:endParaRPr lang="LID4096" dirty="0"/>
          </a:p>
        </p:txBody>
      </p:sp>
      <p:sp>
        <p:nvSpPr>
          <p:cNvPr id="4" name="Rechthoek 15">
            <a:extLst>
              <a:ext uri="{FF2B5EF4-FFF2-40B4-BE49-F238E27FC236}">
                <a16:creationId xmlns:a16="http://schemas.microsoft.com/office/drawing/2014/main" id="{B7BABBAA-62A3-29B2-94B3-F79E6DF89E47}"/>
              </a:ext>
            </a:extLst>
          </p:cNvPr>
          <p:cNvSpPr/>
          <p:nvPr/>
        </p:nvSpPr>
        <p:spPr>
          <a:xfrm>
            <a:off x="1297405" y="1432001"/>
            <a:ext cx="9810750" cy="4889473"/>
          </a:xfrm>
          <a:prstGeom prst="rect">
            <a:avLst/>
          </a:prstGeom>
          <a:solidFill>
            <a:srgbClr val="254169">
              <a:alpha val="7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3600" dirty="0">
              <a:latin typeface="Barlow Condensed" panose="00000506000000000000" pitchFamily="2" charset="0"/>
            </a:endParaRPr>
          </a:p>
        </p:txBody>
      </p:sp>
      <p:sp>
        <p:nvSpPr>
          <p:cNvPr id="5" name="Rechthoek 3">
            <a:extLst>
              <a:ext uri="{FF2B5EF4-FFF2-40B4-BE49-F238E27FC236}">
                <a16:creationId xmlns:a16="http://schemas.microsoft.com/office/drawing/2014/main" id="{97BCF40E-3FA4-A520-F458-D242A43D27E4}"/>
              </a:ext>
            </a:extLst>
          </p:cNvPr>
          <p:cNvSpPr/>
          <p:nvPr/>
        </p:nvSpPr>
        <p:spPr>
          <a:xfrm>
            <a:off x="1449805" y="1565041"/>
            <a:ext cx="4652010" cy="4629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9">
            <a:extLst>
              <a:ext uri="{FF2B5EF4-FFF2-40B4-BE49-F238E27FC236}">
                <a16:creationId xmlns:a16="http://schemas.microsoft.com/office/drawing/2014/main" id="{FC103F62-7F26-AF97-81CA-0BEE5FC66FEC}"/>
              </a:ext>
            </a:extLst>
          </p:cNvPr>
          <p:cNvSpPr/>
          <p:nvPr/>
        </p:nvSpPr>
        <p:spPr>
          <a:xfrm>
            <a:off x="6278980" y="1562162"/>
            <a:ext cx="4652010" cy="4629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Picture 2" descr="User icon - Free download on Iconfinder">
            <a:extLst>
              <a:ext uri="{FF2B5EF4-FFF2-40B4-BE49-F238E27FC236}">
                <a16:creationId xmlns:a16="http://schemas.microsoft.com/office/drawing/2014/main" id="{3DE2F5D0-10E5-2AE1-CDDB-81232E12AE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7935" y="1690688"/>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User icon - Free download on Iconfinder">
            <a:extLst>
              <a:ext uri="{FF2B5EF4-FFF2-40B4-BE49-F238E27FC236}">
                <a16:creationId xmlns:a16="http://schemas.microsoft.com/office/drawing/2014/main" id="{462BB5FF-634E-F432-E0F7-BA76AFC7A96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0471" y="1705784"/>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ser icon - Free download on Iconfinder">
            <a:extLst>
              <a:ext uri="{FF2B5EF4-FFF2-40B4-BE49-F238E27FC236}">
                <a16:creationId xmlns:a16="http://schemas.microsoft.com/office/drawing/2014/main" id="{6A6549B4-00D5-EBD3-80D2-95D20EF1B4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7741" y="1690688"/>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User icon - Free download on Iconfinder">
            <a:extLst>
              <a:ext uri="{FF2B5EF4-FFF2-40B4-BE49-F238E27FC236}">
                <a16:creationId xmlns:a16="http://schemas.microsoft.com/office/drawing/2014/main" id="{0BBEE29C-A3AC-EFFC-43B8-187963CD85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7357" y="1694198"/>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er icon - Free download on Iconfinder">
            <a:extLst>
              <a:ext uri="{FF2B5EF4-FFF2-40B4-BE49-F238E27FC236}">
                <a16:creationId xmlns:a16="http://schemas.microsoft.com/office/drawing/2014/main" id="{2D84959C-BDBA-BAF3-EB6A-222252E24C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0652" y="2840625"/>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User icon - Free download on Iconfinder">
            <a:extLst>
              <a:ext uri="{FF2B5EF4-FFF2-40B4-BE49-F238E27FC236}">
                <a16:creationId xmlns:a16="http://schemas.microsoft.com/office/drawing/2014/main" id="{EEE411F9-8706-310E-946E-C6D0BC6210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1751" y="2840625"/>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User icon - Free download on Iconfinder">
            <a:extLst>
              <a:ext uri="{FF2B5EF4-FFF2-40B4-BE49-F238E27FC236}">
                <a16:creationId xmlns:a16="http://schemas.microsoft.com/office/drawing/2014/main" id="{F420DA06-2D25-DD53-F136-8DAD15F49A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989" y="2853114"/>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User icon - Free download on Iconfinder">
            <a:extLst>
              <a:ext uri="{FF2B5EF4-FFF2-40B4-BE49-F238E27FC236}">
                <a16:creationId xmlns:a16="http://schemas.microsoft.com/office/drawing/2014/main" id="{7B951F69-1E7B-09F6-7B22-E042CD7318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4474" y="2840625"/>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User icon - Free download on Iconfinder">
            <a:extLst>
              <a:ext uri="{FF2B5EF4-FFF2-40B4-BE49-F238E27FC236}">
                <a16:creationId xmlns:a16="http://schemas.microsoft.com/office/drawing/2014/main" id="{3DCD9E18-E1DC-90B6-5113-420F60EE2F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0652" y="3987052"/>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ser icon - Free download on Iconfinder">
            <a:extLst>
              <a:ext uri="{FF2B5EF4-FFF2-40B4-BE49-F238E27FC236}">
                <a16:creationId xmlns:a16="http://schemas.microsoft.com/office/drawing/2014/main" id="{3EDEAAFB-6081-6263-8F61-64DE6F8E3F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1751" y="3987052"/>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ser icon - Free download on Iconfinder">
            <a:extLst>
              <a:ext uri="{FF2B5EF4-FFF2-40B4-BE49-F238E27FC236}">
                <a16:creationId xmlns:a16="http://schemas.microsoft.com/office/drawing/2014/main" id="{42C9D10A-3703-E60E-8A1A-3AD4F390D3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989" y="3999541"/>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User icon - Free download on Iconfinder">
            <a:extLst>
              <a:ext uri="{FF2B5EF4-FFF2-40B4-BE49-F238E27FC236}">
                <a16:creationId xmlns:a16="http://schemas.microsoft.com/office/drawing/2014/main" id="{B74CD650-FC10-4A0E-7CEB-A356CFEA96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2506" y="3987052"/>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User icon - Free download on Iconfinder">
            <a:extLst>
              <a:ext uri="{FF2B5EF4-FFF2-40B4-BE49-F238E27FC236}">
                <a16:creationId xmlns:a16="http://schemas.microsoft.com/office/drawing/2014/main" id="{F9BB9B9C-3363-BC09-84B2-1566364CE9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0652" y="5040483"/>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User icon - Free download on Iconfinder">
            <a:extLst>
              <a:ext uri="{FF2B5EF4-FFF2-40B4-BE49-F238E27FC236}">
                <a16:creationId xmlns:a16="http://schemas.microsoft.com/office/drawing/2014/main" id="{13B5C2C6-7FE3-15C7-0719-79E67E9CD4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1751" y="5083600"/>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User icon - Free download on Iconfinder">
            <a:extLst>
              <a:ext uri="{FF2B5EF4-FFF2-40B4-BE49-F238E27FC236}">
                <a16:creationId xmlns:a16="http://schemas.microsoft.com/office/drawing/2014/main" id="{194B879F-553D-1E3D-059A-AE4F397CA1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989" y="5096089"/>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User icon - Free download on Iconfinder">
            <a:extLst>
              <a:ext uri="{FF2B5EF4-FFF2-40B4-BE49-F238E27FC236}">
                <a16:creationId xmlns:a16="http://schemas.microsoft.com/office/drawing/2014/main" id="{CE5F6D2D-48E6-C1A9-8E07-2406A73542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6416" y="5083600"/>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23" name="Afbeelding 28" descr="http://vignette3.wikia.nocookie.net/gtawiki/images/c/c9/Computer_Icon.png/revision/latest?cb=20100421004434">
            <a:extLst>
              <a:ext uri="{FF2B5EF4-FFF2-40B4-BE49-F238E27FC236}">
                <a16:creationId xmlns:a16="http://schemas.microsoft.com/office/drawing/2014/main" id="{793CBF50-35E8-9F5B-180A-B09171F4AA5D}"/>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18873" y="1709710"/>
            <a:ext cx="993966" cy="979275"/>
          </a:xfrm>
          <a:prstGeom prst="rect">
            <a:avLst/>
          </a:prstGeom>
          <a:noFill/>
          <a:ln>
            <a:noFill/>
          </a:ln>
        </p:spPr>
      </p:pic>
      <p:pic>
        <p:nvPicPr>
          <p:cNvPr id="24" name="Afbeelding 29" descr="http://vignette3.wikia.nocookie.net/gtawiki/images/c/c9/Computer_Icon.png/revision/latest?cb=20100421004434">
            <a:extLst>
              <a:ext uri="{FF2B5EF4-FFF2-40B4-BE49-F238E27FC236}">
                <a16:creationId xmlns:a16="http://schemas.microsoft.com/office/drawing/2014/main" id="{5572DC28-550E-50F1-CA22-2480C2ED19F3}"/>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590004" y="1709710"/>
            <a:ext cx="993966" cy="979275"/>
          </a:xfrm>
          <a:prstGeom prst="rect">
            <a:avLst/>
          </a:prstGeom>
          <a:noFill/>
          <a:ln>
            <a:noFill/>
          </a:ln>
        </p:spPr>
      </p:pic>
      <p:pic>
        <p:nvPicPr>
          <p:cNvPr id="25" name="Afbeelding 31" descr="http://vignette3.wikia.nocookie.net/gtawiki/images/c/c9/Computer_Icon.png/revision/latest?cb=20100421004434">
            <a:extLst>
              <a:ext uri="{FF2B5EF4-FFF2-40B4-BE49-F238E27FC236}">
                <a16:creationId xmlns:a16="http://schemas.microsoft.com/office/drawing/2014/main" id="{D364E88D-2BE3-3B62-EFBE-BD835A8CF2DF}"/>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717096" y="1701954"/>
            <a:ext cx="993966" cy="979275"/>
          </a:xfrm>
          <a:prstGeom prst="rect">
            <a:avLst/>
          </a:prstGeom>
          <a:noFill/>
          <a:ln>
            <a:noFill/>
          </a:ln>
        </p:spPr>
      </p:pic>
      <p:pic>
        <p:nvPicPr>
          <p:cNvPr id="26" name="Afbeelding 32" descr="http://vignette3.wikia.nocookie.net/gtawiki/images/c/c9/Computer_Icon.png/revision/latest?cb=20100421004434">
            <a:extLst>
              <a:ext uri="{FF2B5EF4-FFF2-40B4-BE49-F238E27FC236}">
                <a16:creationId xmlns:a16="http://schemas.microsoft.com/office/drawing/2014/main" id="{39F1F08D-6DAA-7996-634C-7E3850B55094}"/>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844188" y="1694198"/>
            <a:ext cx="993966" cy="979275"/>
          </a:xfrm>
          <a:prstGeom prst="rect">
            <a:avLst/>
          </a:prstGeom>
          <a:noFill/>
          <a:ln>
            <a:noFill/>
          </a:ln>
        </p:spPr>
      </p:pic>
      <p:pic>
        <p:nvPicPr>
          <p:cNvPr id="27" name="Afbeelding 33" descr="http://vignette3.wikia.nocookie.net/gtawiki/images/c/c9/Computer_Icon.png/revision/latest?cb=20100421004434">
            <a:extLst>
              <a:ext uri="{FF2B5EF4-FFF2-40B4-BE49-F238E27FC236}">
                <a16:creationId xmlns:a16="http://schemas.microsoft.com/office/drawing/2014/main" id="{489A29A6-CC7F-CDF1-F58F-7713FE42B69F}"/>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18873" y="2797803"/>
            <a:ext cx="993966" cy="979275"/>
          </a:xfrm>
          <a:prstGeom prst="rect">
            <a:avLst/>
          </a:prstGeom>
          <a:noFill/>
          <a:ln>
            <a:noFill/>
          </a:ln>
        </p:spPr>
      </p:pic>
      <p:pic>
        <p:nvPicPr>
          <p:cNvPr id="28" name="Afbeelding 34" descr="http://vignette3.wikia.nocookie.net/gtawiki/images/c/c9/Computer_Icon.png/revision/latest?cb=20100421004434">
            <a:extLst>
              <a:ext uri="{FF2B5EF4-FFF2-40B4-BE49-F238E27FC236}">
                <a16:creationId xmlns:a16="http://schemas.microsoft.com/office/drawing/2014/main" id="{3CA75142-CB49-93C0-1063-5DF7BC72B41C}"/>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590004" y="2797803"/>
            <a:ext cx="993966" cy="979275"/>
          </a:xfrm>
          <a:prstGeom prst="rect">
            <a:avLst/>
          </a:prstGeom>
          <a:noFill/>
          <a:ln>
            <a:noFill/>
          </a:ln>
        </p:spPr>
      </p:pic>
      <p:pic>
        <p:nvPicPr>
          <p:cNvPr id="29" name="Afbeelding 35" descr="http://vignette3.wikia.nocookie.net/gtawiki/images/c/c9/Computer_Icon.png/revision/latest?cb=20100421004434">
            <a:extLst>
              <a:ext uri="{FF2B5EF4-FFF2-40B4-BE49-F238E27FC236}">
                <a16:creationId xmlns:a16="http://schemas.microsoft.com/office/drawing/2014/main" id="{61B5810E-EB9A-1D8F-8558-56071BF9D014}"/>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717096" y="2790047"/>
            <a:ext cx="993966" cy="979275"/>
          </a:xfrm>
          <a:prstGeom prst="rect">
            <a:avLst/>
          </a:prstGeom>
          <a:noFill/>
          <a:ln>
            <a:noFill/>
          </a:ln>
        </p:spPr>
      </p:pic>
      <p:pic>
        <p:nvPicPr>
          <p:cNvPr id="30" name="Afbeelding 36" descr="http://vignette3.wikia.nocookie.net/gtawiki/images/c/c9/Computer_Icon.png/revision/latest?cb=20100421004434">
            <a:extLst>
              <a:ext uri="{FF2B5EF4-FFF2-40B4-BE49-F238E27FC236}">
                <a16:creationId xmlns:a16="http://schemas.microsoft.com/office/drawing/2014/main" id="{AF12D687-AEDA-3E9F-AE11-49613FD42714}"/>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844188" y="2782291"/>
            <a:ext cx="993966" cy="979275"/>
          </a:xfrm>
          <a:prstGeom prst="rect">
            <a:avLst/>
          </a:prstGeom>
          <a:noFill/>
          <a:ln>
            <a:noFill/>
          </a:ln>
        </p:spPr>
      </p:pic>
      <p:pic>
        <p:nvPicPr>
          <p:cNvPr id="31" name="Afbeelding 37" descr="http://vignette3.wikia.nocookie.net/gtawiki/images/c/c9/Computer_Icon.png/revision/latest?cb=20100421004434">
            <a:extLst>
              <a:ext uri="{FF2B5EF4-FFF2-40B4-BE49-F238E27FC236}">
                <a16:creationId xmlns:a16="http://schemas.microsoft.com/office/drawing/2014/main" id="{B2867404-92DC-9AE6-F5FB-076CBDFC8BD6}"/>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18873" y="3885896"/>
            <a:ext cx="993966" cy="979275"/>
          </a:xfrm>
          <a:prstGeom prst="rect">
            <a:avLst/>
          </a:prstGeom>
          <a:noFill/>
          <a:ln>
            <a:noFill/>
          </a:ln>
        </p:spPr>
      </p:pic>
      <p:pic>
        <p:nvPicPr>
          <p:cNvPr id="32" name="Afbeelding 38" descr="http://vignette3.wikia.nocookie.net/gtawiki/images/c/c9/Computer_Icon.png/revision/latest?cb=20100421004434">
            <a:extLst>
              <a:ext uri="{FF2B5EF4-FFF2-40B4-BE49-F238E27FC236}">
                <a16:creationId xmlns:a16="http://schemas.microsoft.com/office/drawing/2014/main" id="{E62C2093-7E34-AC87-3284-FF6708F95268}"/>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590004" y="3885896"/>
            <a:ext cx="993966" cy="979275"/>
          </a:xfrm>
          <a:prstGeom prst="rect">
            <a:avLst/>
          </a:prstGeom>
          <a:noFill/>
          <a:ln>
            <a:noFill/>
          </a:ln>
        </p:spPr>
      </p:pic>
      <p:pic>
        <p:nvPicPr>
          <p:cNvPr id="33" name="Afbeelding 39" descr="http://vignette3.wikia.nocookie.net/gtawiki/images/c/c9/Computer_Icon.png/revision/latest?cb=20100421004434">
            <a:extLst>
              <a:ext uri="{FF2B5EF4-FFF2-40B4-BE49-F238E27FC236}">
                <a16:creationId xmlns:a16="http://schemas.microsoft.com/office/drawing/2014/main" id="{E0FF5A92-079A-F918-DAA1-670D70795860}"/>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717096" y="3878140"/>
            <a:ext cx="993966" cy="979275"/>
          </a:xfrm>
          <a:prstGeom prst="rect">
            <a:avLst/>
          </a:prstGeom>
          <a:noFill/>
          <a:ln>
            <a:noFill/>
          </a:ln>
        </p:spPr>
      </p:pic>
      <p:pic>
        <p:nvPicPr>
          <p:cNvPr id="34" name="Afbeelding 40" descr="http://vignette3.wikia.nocookie.net/gtawiki/images/c/c9/Computer_Icon.png/revision/latest?cb=20100421004434">
            <a:extLst>
              <a:ext uri="{FF2B5EF4-FFF2-40B4-BE49-F238E27FC236}">
                <a16:creationId xmlns:a16="http://schemas.microsoft.com/office/drawing/2014/main" id="{8CAB8261-CB1A-279A-ABD8-4DDB2B7BDCBA}"/>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844188" y="3870384"/>
            <a:ext cx="993966" cy="979275"/>
          </a:xfrm>
          <a:prstGeom prst="rect">
            <a:avLst/>
          </a:prstGeom>
          <a:noFill/>
          <a:ln>
            <a:noFill/>
          </a:ln>
        </p:spPr>
      </p:pic>
      <p:pic>
        <p:nvPicPr>
          <p:cNvPr id="35" name="Afbeelding 41" descr="http://vignette3.wikia.nocookie.net/gtawiki/images/c/c9/Computer_Icon.png/revision/latest?cb=20100421004434">
            <a:extLst>
              <a:ext uri="{FF2B5EF4-FFF2-40B4-BE49-F238E27FC236}">
                <a16:creationId xmlns:a16="http://schemas.microsoft.com/office/drawing/2014/main" id="{C3A2B093-BC27-15DB-2889-12D1F44C66A4}"/>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418873" y="4973989"/>
            <a:ext cx="993966" cy="979275"/>
          </a:xfrm>
          <a:prstGeom prst="rect">
            <a:avLst/>
          </a:prstGeom>
          <a:noFill/>
          <a:ln>
            <a:noFill/>
          </a:ln>
        </p:spPr>
      </p:pic>
      <p:pic>
        <p:nvPicPr>
          <p:cNvPr id="36" name="Afbeelding 42" descr="http://vignette3.wikia.nocookie.net/gtawiki/images/c/c9/Computer_Icon.png/revision/latest?cb=20100421004434">
            <a:extLst>
              <a:ext uri="{FF2B5EF4-FFF2-40B4-BE49-F238E27FC236}">
                <a16:creationId xmlns:a16="http://schemas.microsoft.com/office/drawing/2014/main" id="{2DFCC223-1EFF-D53C-718A-ED4C61D36869}"/>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590004" y="4973989"/>
            <a:ext cx="993966" cy="979275"/>
          </a:xfrm>
          <a:prstGeom prst="rect">
            <a:avLst/>
          </a:prstGeom>
          <a:noFill/>
          <a:ln>
            <a:noFill/>
          </a:ln>
        </p:spPr>
      </p:pic>
      <p:pic>
        <p:nvPicPr>
          <p:cNvPr id="37" name="Afbeelding 43" descr="http://vignette3.wikia.nocookie.net/gtawiki/images/c/c9/Computer_Icon.png/revision/latest?cb=20100421004434">
            <a:extLst>
              <a:ext uri="{FF2B5EF4-FFF2-40B4-BE49-F238E27FC236}">
                <a16:creationId xmlns:a16="http://schemas.microsoft.com/office/drawing/2014/main" id="{1B51E8DD-5675-5779-23B1-E3D9F8D524C6}"/>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717096" y="4966233"/>
            <a:ext cx="993966" cy="979275"/>
          </a:xfrm>
          <a:prstGeom prst="rect">
            <a:avLst/>
          </a:prstGeom>
          <a:noFill/>
          <a:ln>
            <a:noFill/>
          </a:ln>
        </p:spPr>
      </p:pic>
      <p:pic>
        <p:nvPicPr>
          <p:cNvPr id="38" name="Afbeelding 44" descr="http://vignette3.wikia.nocookie.net/gtawiki/images/c/c9/Computer_Icon.png/revision/latest?cb=20100421004434">
            <a:extLst>
              <a:ext uri="{FF2B5EF4-FFF2-40B4-BE49-F238E27FC236}">
                <a16:creationId xmlns:a16="http://schemas.microsoft.com/office/drawing/2014/main" id="{17AAA05F-8AE1-1E9A-F728-09682EBCE33E}"/>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844188" y="4958477"/>
            <a:ext cx="993966" cy="979275"/>
          </a:xfrm>
          <a:prstGeom prst="rect">
            <a:avLst/>
          </a:prstGeom>
          <a:noFill/>
          <a:ln>
            <a:noFill/>
          </a:ln>
        </p:spPr>
      </p:pic>
    </p:spTree>
    <p:extLst>
      <p:ext uri="{BB962C8B-B14F-4D97-AF65-F5344CB8AC3E}">
        <p14:creationId xmlns:p14="http://schemas.microsoft.com/office/powerpoint/2010/main" val="263835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
                                        <p:tgtEl>
                                          <p:spTgt spid="7"/>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
                                        <p:tgtEl>
                                          <p:spTgt spid="8"/>
                                        </p:tgtEl>
                                      </p:cBhvr>
                                    </p:animEffect>
                                  </p:childTnLst>
                                </p:cTn>
                              </p:par>
                            </p:childTnLst>
                          </p:cTn>
                        </p:par>
                        <p:par>
                          <p:cTn id="16" fill="hold">
                            <p:stCondLst>
                              <p:cond delay="7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
                                        <p:tgtEl>
                                          <p:spTgt spid="9"/>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
                                        <p:tgtEl>
                                          <p:spTgt spid="10"/>
                                        </p:tgtEl>
                                      </p:cBhvr>
                                    </p:animEffect>
                                  </p:childTnLst>
                                </p:cTn>
                              </p:par>
                            </p:childTnLst>
                          </p:cTn>
                        </p:par>
                        <p:par>
                          <p:cTn id="24" fill="hold">
                            <p:stCondLst>
                              <p:cond delay="9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
                                        <p:tgtEl>
                                          <p:spTgt spid="11"/>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
                                        <p:tgtEl>
                                          <p:spTgt spid="12"/>
                                        </p:tgtEl>
                                      </p:cBhvr>
                                    </p:animEffect>
                                  </p:childTnLst>
                                </p:cTn>
                              </p:par>
                            </p:childTnLst>
                          </p:cTn>
                        </p:par>
                        <p:par>
                          <p:cTn id="32" fill="hold">
                            <p:stCondLst>
                              <p:cond delay="11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
                                        <p:tgtEl>
                                          <p:spTgt spid="13"/>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
                                        <p:tgtEl>
                                          <p:spTgt spid="14"/>
                                        </p:tgtEl>
                                      </p:cBhvr>
                                    </p:animEffect>
                                  </p:childTnLst>
                                </p:cTn>
                              </p:par>
                            </p:childTnLst>
                          </p:cTn>
                        </p:par>
                        <p:par>
                          <p:cTn id="40" fill="hold">
                            <p:stCondLst>
                              <p:cond delay="130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
                                        <p:tgtEl>
                                          <p:spTgt spid="15"/>
                                        </p:tgtEl>
                                      </p:cBhvr>
                                    </p:animEffect>
                                  </p:childTnLst>
                                </p:cTn>
                              </p:par>
                            </p:childTnLst>
                          </p:cTn>
                        </p:par>
                        <p:par>
                          <p:cTn id="44" fill="hold">
                            <p:stCondLst>
                              <p:cond delay="14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
                                        <p:tgtEl>
                                          <p:spTgt spid="16"/>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
                                        <p:tgtEl>
                                          <p:spTgt spid="17"/>
                                        </p:tgtEl>
                                      </p:cBhvr>
                                    </p:animEffect>
                                  </p:childTnLst>
                                </p:cTn>
                              </p:par>
                            </p:childTnLst>
                          </p:cTn>
                        </p:par>
                        <p:par>
                          <p:cTn id="52" fill="hold">
                            <p:stCondLst>
                              <p:cond delay="1600"/>
                            </p:stCondLst>
                            <p:childTnLst>
                              <p:par>
                                <p:cTn id="53" presetID="10"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
                                        <p:tgtEl>
                                          <p:spTgt spid="18"/>
                                        </p:tgtEl>
                                      </p:cBhvr>
                                    </p:animEffect>
                                  </p:childTnLst>
                                </p:cTn>
                              </p:par>
                            </p:childTnLst>
                          </p:cTn>
                        </p:par>
                        <p:par>
                          <p:cTn id="56" fill="hold">
                            <p:stCondLst>
                              <p:cond delay="1700"/>
                            </p:stCondLst>
                            <p:childTnLst>
                              <p:par>
                                <p:cTn id="57" presetID="10" presetClass="entr" presetSubtype="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
                                        <p:tgtEl>
                                          <p:spTgt spid="19"/>
                                        </p:tgtEl>
                                      </p:cBhvr>
                                    </p:animEffect>
                                  </p:childTnLst>
                                </p:cTn>
                              </p:par>
                            </p:childTnLst>
                          </p:cTn>
                        </p:par>
                        <p:par>
                          <p:cTn id="60" fill="hold">
                            <p:stCondLst>
                              <p:cond delay="1800"/>
                            </p:stCondLst>
                            <p:childTnLst>
                              <p:par>
                                <p:cTn id="61" presetID="10" presetClass="entr" presetSubtype="0" fill="hold"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
                                        <p:tgtEl>
                                          <p:spTgt spid="20"/>
                                        </p:tgtEl>
                                      </p:cBhvr>
                                    </p:animEffect>
                                  </p:childTnLst>
                                </p:cTn>
                              </p:par>
                            </p:childTnLst>
                          </p:cTn>
                        </p:par>
                        <p:par>
                          <p:cTn id="64" fill="hold">
                            <p:stCondLst>
                              <p:cond delay="1900"/>
                            </p:stCondLst>
                            <p:childTnLst>
                              <p:par>
                                <p:cTn id="65" presetID="10" presetClass="entr" presetSubtype="0"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
                                        <p:tgtEl>
                                          <p:spTgt spid="21"/>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00"/>
                                        <p:tgtEl>
                                          <p:spTgt spid="22"/>
                                        </p:tgtEl>
                                      </p:cBhvr>
                                    </p:animEffect>
                                  </p:childTnLst>
                                </p:cTn>
                              </p:par>
                            </p:childTnLst>
                          </p:cTn>
                        </p:par>
                        <p:par>
                          <p:cTn id="72" fill="hold">
                            <p:stCondLst>
                              <p:cond delay="2100"/>
                            </p:stCondLst>
                            <p:childTnLst>
                              <p:par>
                                <p:cTn id="73" presetID="10" presetClass="entr" presetSubtype="0" fill="hold" grpId="0" nodeType="after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par>
                          <p:cTn id="76" fill="hold">
                            <p:stCondLst>
                              <p:cond delay="2600"/>
                            </p:stCondLst>
                            <p:childTnLst>
                              <p:par>
                                <p:cTn id="77" presetID="10" presetClass="entr" presetSubtype="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
                                        <p:tgtEl>
                                          <p:spTgt spid="23"/>
                                        </p:tgtEl>
                                      </p:cBhvr>
                                    </p:animEffect>
                                  </p:childTnLst>
                                </p:cTn>
                              </p:par>
                            </p:childTnLst>
                          </p:cTn>
                        </p:par>
                        <p:par>
                          <p:cTn id="80" fill="hold">
                            <p:stCondLst>
                              <p:cond delay="2700"/>
                            </p:stCondLst>
                            <p:childTnLst>
                              <p:par>
                                <p:cTn id="81" presetID="10" presetClass="entr" presetSubtype="0" fill="hold"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100"/>
                                        <p:tgtEl>
                                          <p:spTgt spid="24"/>
                                        </p:tgtEl>
                                      </p:cBhvr>
                                    </p:animEffect>
                                  </p:childTnLst>
                                </p:cTn>
                              </p:par>
                            </p:childTnLst>
                          </p:cTn>
                        </p:par>
                        <p:par>
                          <p:cTn id="84" fill="hold">
                            <p:stCondLst>
                              <p:cond delay="2800"/>
                            </p:stCondLst>
                            <p:childTnLst>
                              <p:par>
                                <p:cTn id="85" presetID="10" presetClass="entr" presetSubtype="0" fill="hold"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100"/>
                                        <p:tgtEl>
                                          <p:spTgt spid="25"/>
                                        </p:tgtEl>
                                      </p:cBhvr>
                                    </p:animEffect>
                                  </p:childTnLst>
                                </p:cTn>
                              </p:par>
                            </p:childTnLst>
                          </p:cTn>
                        </p:par>
                        <p:par>
                          <p:cTn id="88" fill="hold">
                            <p:stCondLst>
                              <p:cond delay="2900"/>
                            </p:stCondLst>
                            <p:childTnLst>
                              <p:par>
                                <p:cTn id="89" presetID="10" presetClass="entr" presetSubtype="0" fill="hold"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00"/>
                                        <p:tgtEl>
                                          <p:spTgt spid="26"/>
                                        </p:tgtEl>
                                      </p:cBhvr>
                                    </p:animEffect>
                                  </p:childTnLst>
                                </p:cTn>
                              </p:par>
                            </p:childTnLst>
                          </p:cTn>
                        </p:par>
                        <p:par>
                          <p:cTn id="92" fill="hold">
                            <p:stCondLst>
                              <p:cond delay="3000"/>
                            </p:stCondLst>
                            <p:childTnLst>
                              <p:par>
                                <p:cTn id="93" presetID="10" presetClass="entr" presetSubtype="0" fill="hold"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100"/>
                                        <p:tgtEl>
                                          <p:spTgt spid="27"/>
                                        </p:tgtEl>
                                      </p:cBhvr>
                                    </p:animEffect>
                                  </p:childTnLst>
                                </p:cTn>
                              </p:par>
                            </p:childTnLst>
                          </p:cTn>
                        </p:par>
                        <p:par>
                          <p:cTn id="96" fill="hold">
                            <p:stCondLst>
                              <p:cond delay="3100"/>
                            </p:stCondLst>
                            <p:childTnLst>
                              <p:par>
                                <p:cTn id="97" presetID="10" presetClass="entr" presetSubtype="0" fill="hold" nodeType="after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100"/>
                                        <p:tgtEl>
                                          <p:spTgt spid="28"/>
                                        </p:tgtEl>
                                      </p:cBhvr>
                                    </p:animEffect>
                                  </p:childTnLst>
                                </p:cTn>
                              </p:par>
                            </p:childTnLst>
                          </p:cTn>
                        </p:par>
                        <p:par>
                          <p:cTn id="100" fill="hold">
                            <p:stCondLst>
                              <p:cond delay="3200"/>
                            </p:stCondLst>
                            <p:childTnLst>
                              <p:par>
                                <p:cTn id="101" presetID="10" presetClass="entr" presetSubtype="0" fill="hold" nodeType="after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
                                        <p:tgtEl>
                                          <p:spTgt spid="29"/>
                                        </p:tgtEl>
                                      </p:cBhvr>
                                    </p:animEffect>
                                  </p:childTnLst>
                                </p:cTn>
                              </p:par>
                            </p:childTnLst>
                          </p:cTn>
                        </p:par>
                        <p:par>
                          <p:cTn id="104" fill="hold">
                            <p:stCondLst>
                              <p:cond delay="3300"/>
                            </p:stCondLst>
                            <p:childTnLst>
                              <p:par>
                                <p:cTn id="105" presetID="10" presetClass="entr" presetSubtype="0" fill="hold" nodeType="after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100"/>
                                        <p:tgtEl>
                                          <p:spTgt spid="30"/>
                                        </p:tgtEl>
                                      </p:cBhvr>
                                    </p:animEffect>
                                  </p:childTnLst>
                                </p:cTn>
                              </p:par>
                            </p:childTnLst>
                          </p:cTn>
                        </p:par>
                        <p:par>
                          <p:cTn id="108" fill="hold">
                            <p:stCondLst>
                              <p:cond delay="3400"/>
                            </p:stCondLst>
                            <p:childTnLst>
                              <p:par>
                                <p:cTn id="109" presetID="10" presetClass="entr" presetSubtype="0" fill="hold" nodeType="after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fade">
                                      <p:cBhvr>
                                        <p:cTn id="111" dur="100"/>
                                        <p:tgtEl>
                                          <p:spTgt spid="31"/>
                                        </p:tgtEl>
                                      </p:cBhvr>
                                    </p:animEffect>
                                  </p:childTnLst>
                                </p:cTn>
                              </p:par>
                            </p:childTnLst>
                          </p:cTn>
                        </p:par>
                        <p:par>
                          <p:cTn id="112" fill="hold">
                            <p:stCondLst>
                              <p:cond delay="3500"/>
                            </p:stCondLst>
                            <p:childTnLst>
                              <p:par>
                                <p:cTn id="113" presetID="10" presetClass="entr" presetSubtype="0" fill="hold" nodeType="after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00"/>
                                        <p:tgtEl>
                                          <p:spTgt spid="32"/>
                                        </p:tgtEl>
                                      </p:cBhvr>
                                    </p:animEffect>
                                  </p:childTnLst>
                                </p:cTn>
                              </p:par>
                            </p:childTnLst>
                          </p:cTn>
                        </p:par>
                        <p:par>
                          <p:cTn id="116" fill="hold">
                            <p:stCondLst>
                              <p:cond delay="3600"/>
                            </p:stCondLst>
                            <p:childTnLst>
                              <p:par>
                                <p:cTn id="117" presetID="10" presetClass="entr" presetSubtype="0" fill="hold" nodeType="afterEffect">
                                  <p:stCondLst>
                                    <p:cond delay="0"/>
                                  </p:stCondLst>
                                  <p:childTnLst>
                                    <p:set>
                                      <p:cBhvr>
                                        <p:cTn id="118" dur="1" fill="hold">
                                          <p:stCondLst>
                                            <p:cond delay="0"/>
                                          </p:stCondLst>
                                        </p:cTn>
                                        <p:tgtEl>
                                          <p:spTgt spid="33"/>
                                        </p:tgtEl>
                                        <p:attrNameLst>
                                          <p:attrName>style.visibility</p:attrName>
                                        </p:attrNameLst>
                                      </p:cBhvr>
                                      <p:to>
                                        <p:strVal val="visible"/>
                                      </p:to>
                                    </p:set>
                                    <p:animEffect transition="in" filter="fade">
                                      <p:cBhvr>
                                        <p:cTn id="119" dur="100"/>
                                        <p:tgtEl>
                                          <p:spTgt spid="33"/>
                                        </p:tgtEl>
                                      </p:cBhvr>
                                    </p:animEffect>
                                  </p:childTnLst>
                                </p:cTn>
                              </p:par>
                            </p:childTnLst>
                          </p:cTn>
                        </p:par>
                        <p:par>
                          <p:cTn id="120" fill="hold">
                            <p:stCondLst>
                              <p:cond delay="3700"/>
                            </p:stCondLst>
                            <p:childTnLst>
                              <p:par>
                                <p:cTn id="121" presetID="10" presetClass="entr" presetSubtype="0" fill="hold" nodeType="after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100"/>
                                        <p:tgtEl>
                                          <p:spTgt spid="34"/>
                                        </p:tgtEl>
                                      </p:cBhvr>
                                    </p:animEffect>
                                  </p:childTnLst>
                                </p:cTn>
                              </p:par>
                            </p:childTnLst>
                          </p:cTn>
                        </p:par>
                        <p:par>
                          <p:cTn id="124" fill="hold">
                            <p:stCondLst>
                              <p:cond delay="3800"/>
                            </p:stCondLst>
                            <p:childTnLst>
                              <p:par>
                                <p:cTn id="125" presetID="10" presetClass="entr" presetSubtype="0" fill="hold" nodeType="afterEffect">
                                  <p:stCondLst>
                                    <p:cond delay="0"/>
                                  </p:stCondLst>
                                  <p:childTnLst>
                                    <p:set>
                                      <p:cBhvr>
                                        <p:cTn id="126" dur="1" fill="hold">
                                          <p:stCondLst>
                                            <p:cond delay="0"/>
                                          </p:stCondLst>
                                        </p:cTn>
                                        <p:tgtEl>
                                          <p:spTgt spid="35"/>
                                        </p:tgtEl>
                                        <p:attrNameLst>
                                          <p:attrName>style.visibility</p:attrName>
                                        </p:attrNameLst>
                                      </p:cBhvr>
                                      <p:to>
                                        <p:strVal val="visible"/>
                                      </p:to>
                                    </p:set>
                                    <p:animEffect transition="in" filter="fade">
                                      <p:cBhvr>
                                        <p:cTn id="127" dur="100"/>
                                        <p:tgtEl>
                                          <p:spTgt spid="35"/>
                                        </p:tgtEl>
                                      </p:cBhvr>
                                    </p:animEffect>
                                  </p:childTnLst>
                                </p:cTn>
                              </p:par>
                            </p:childTnLst>
                          </p:cTn>
                        </p:par>
                        <p:par>
                          <p:cTn id="128" fill="hold">
                            <p:stCondLst>
                              <p:cond delay="3900"/>
                            </p:stCondLst>
                            <p:childTnLst>
                              <p:par>
                                <p:cTn id="129" presetID="10" presetClass="entr" presetSubtype="0" fill="hold" nodeType="after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100"/>
                                        <p:tgtEl>
                                          <p:spTgt spid="36"/>
                                        </p:tgtEl>
                                      </p:cBhvr>
                                    </p:animEffect>
                                  </p:childTnLst>
                                </p:cTn>
                              </p:par>
                            </p:childTnLst>
                          </p:cTn>
                        </p:par>
                        <p:par>
                          <p:cTn id="132" fill="hold">
                            <p:stCondLst>
                              <p:cond delay="4000"/>
                            </p:stCondLst>
                            <p:childTnLst>
                              <p:par>
                                <p:cTn id="133" presetID="10" presetClass="entr" presetSubtype="0" fill="hold"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fade">
                                      <p:cBhvr>
                                        <p:cTn id="135" dur="100"/>
                                        <p:tgtEl>
                                          <p:spTgt spid="37"/>
                                        </p:tgtEl>
                                      </p:cBhvr>
                                    </p:animEffect>
                                  </p:childTnLst>
                                </p:cTn>
                              </p:par>
                            </p:childTnLst>
                          </p:cTn>
                        </p:par>
                        <p:par>
                          <p:cTn id="136" fill="hold">
                            <p:stCondLst>
                              <p:cond delay="4100"/>
                            </p:stCondLst>
                            <p:childTnLst>
                              <p:par>
                                <p:cTn id="137" presetID="10" presetClass="entr" presetSubtype="0" fill="hold" nodeType="after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fade">
                                      <p:cBhvr>
                                        <p:cTn id="139" dur="1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6E22-0D21-12EE-4367-8524D9AC72F6}"/>
              </a:ext>
            </a:extLst>
          </p:cNvPr>
          <p:cNvSpPr>
            <a:spLocks noGrp="1"/>
          </p:cNvSpPr>
          <p:nvPr>
            <p:ph type="title"/>
          </p:nvPr>
        </p:nvSpPr>
        <p:spPr/>
        <p:txBody>
          <a:bodyPr/>
          <a:lstStyle/>
          <a:p>
            <a:r>
              <a:rPr lang="en-US" dirty="0" err="1"/>
              <a:t>Domein</a:t>
            </a:r>
            <a:r>
              <a:rPr lang="en-US" dirty="0"/>
              <a:t> - </a:t>
            </a:r>
            <a:r>
              <a:rPr lang="en-US" dirty="0" err="1"/>
              <a:t>Rechten</a:t>
            </a:r>
            <a:endParaRPr lang="LID4096" dirty="0"/>
          </a:p>
        </p:txBody>
      </p:sp>
      <p:sp>
        <p:nvSpPr>
          <p:cNvPr id="4" name="Rechthoek 15">
            <a:extLst>
              <a:ext uri="{FF2B5EF4-FFF2-40B4-BE49-F238E27FC236}">
                <a16:creationId xmlns:a16="http://schemas.microsoft.com/office/drawing/2014/main" id="{4DA53216-8629-25AD-8216-749656DE50FA}"/>
              </a:ext>
            </a:extLst>
          </p:cNvPr>
          <p:cNvSpPr/>
          <p:nvPr/>
        </p:nvSpPr>
        <p:spPr>
          <a:xfrm>
            <a:off x="1313447" y="1690688"/>
            <a:ext cx="9810750" cy="4889473"/>
          </a:xfrm>
          <a:prstGeom prst="rect">
            <a:avLst/>
          </a:prstGeom>
          <a:solidFill>
            <a:srgbClr val="254169">
              <a:alpha val="7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3600" dirty="0">
              <a:latin typeface="Barlow Condensed" panose="00000506000000000000" pitchFamily="2" charset="0"/>
            </a:endParaRPr>
          </a:p>
        </p:txBody>
      </p:sp>
      <p:sp>
        <p:nvSpPr>
          <p:cNvPr id="5" name="Rechthoek 45">
            <a:extLst>
              <a:ext uri="{FF2B5EF4-FFF2-40B4-BE49-F238E27FC236}">
                <a16:creationId xmlns:a16="http://schemas.microsoft.com/office/drawing/2014/main" id="{FB53F6E4-224C-B7F1-E541-9D44C4673AED}"/>
              </a:ext>
            </a:extLst>
          </p:cNvPr>
          <p:cNvSpPr/>
          <p:nvPr/>
        </p:nvSpPr>
        <p:spPr>
          <a:xfrm>
            <a:off x="1648727" y="4258228"/>
            <a:ext cx="4469130" cy="2113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3">
            <a:extLst>
              <a:ext uri="{FF2B5EF4-FFF2-40B4-BE49-F238E27FC236}">
                <a16:creationId xmlns:a16="http://schemas.microsoft.com/office/drawing/2014/main" id="{4F2BEB26-C7BB-B6B1-6344-8362ED7815A0}"/>
              </a:ext>
            </a:extLst>
          </p:cNvPr>
          <p:cNvSpPr/>
          <p:nvPr/>
        </p:nvSpPr>
        <p:spPr>
          <a:xfrm>
            <a:off x="1648727" y="1823728"/>
            <a:ext cx="4469130" cy="2330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2" descr="User icon - Free download on Iconfinder">
            <a:extLst>
              <a:ext uri="{FF2B5EF4-FFF2-40B4-BE49-F238E27FC236}">
                <a16:creationId xmlns:a16="http://schemas.microsoft.com/office/drawing/2014/main" id="{EF75BF72-BD36-9D25-9E8A-4D04E5B5AE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3977" y="1949375"/>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ser icon - Free download on Iconfinder">
            <a:extLst>
              <a:ext uri="{FF2B5EF4-FFF2-40B4-BE49-F238E27FC236}">
                <a16:creationId xmlns:a16="http://schemas.microsoft.com/office/drawing/2014/main" id="{3CE63141-8067-7691-D1E1-8B9977EF63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6513" y="1964471"/>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User icon - Free download on Iconfinder">
            <a:extLst>
              <a:ext uri="{FF2B5EF4-FFF2-40B4-BE49-F238E27FC236}">
                <a16:creationId xmlns:a16="http://schemas.microsoft.com/office/drawing/2014/main" id="{C15C2927-D913-F6E6-11D2-59F87317C2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3783" y="1949375"/>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er icon - Free download on Iconfinder">
            <a:extLst>
              <a:ext uri="{FF2B5EF4-FFF2-40B4-BE49-F238E27FC236}">
                <a16:creationId xmlns:a16="http://schemas.microsoft.com/office/drawing/2014/main" id="{B4F6BD06-2429-2268-CD38-1E17B11AD5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3399" y="1952885"/>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User icon - Free download on Iconfinder">
            <a:extLst>
              <a:ext uri="{FF2B5EF4-FFF2-40B4-BE49-F238E27FC236}">
                <a16:creationId xmlns:a16="http://schemas.microsoft.com/office/drawing/2014/main" id="{121E7A64-4276-B915-4E5D-E25ABFFC13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6694" y="3099312"/>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User icon - Free download on Iconfinder">
            <a:extLst>
              <a:ext uri="{FF2B5EF4-FFF2-40B4-BE49-F238E27FC236}">
                <a16:creationId xmlns:a16="http://schemas.microsoft.com/office/drawing/2014/main" id="{F3CD4E3D-0132-56B8-D342-848E799389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7793" y="3099312"/>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User icon - Free download on Iconfinder">
            <a:extLst>
              <a:ext uri="{FF2B5EF4-FFF2-40B4-BE49-F238E27FC236}">
                <a16:creationId xmlns:a16="http://schemas.microsoft.com/office/drawing/2014/main" id="{B069E8B2-E021-916C-DA54-B4CA3990F0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7031" y="3111801"/>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User icon - Free download on Iconfinder">
            <a:extLst>
              <a:ext uri="{FF2B5EF4-FFF2-40B4-BE49-F238E27FC236}">
                <a16:creationId xmlns:a16="http://schemas.microsoft.com/office/drawing/2014/main" id="{9960765D-A9CD-DFA8-FD6F-BCD1549C7E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0516" y="3099312"/>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ser icon - Free download on Iconfinder">
            <a:extLst>
              <a:ext uri="{FF2B5EF4-FFF2-40B4-BE49-F238E27FC236}">
                <a16:creationId xmlns:a16="http://schemas.microsoft.com/office/drawing/2014/main" id="{D7521EE7-B111-1BC8-A97E-4E3A51BA5F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6694" y="4245739"/>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ser icon - Free download on Iconfinder">
            <a:extLst>
              <a:ext uri="{FF2B5EF4-FFF2-40B4-BE49-F238E27FC236}">
                <a16:creationId xmlns:a16="http://schemas.microsoft.com/office/drawing/2014/main" id="{ED45F937-F66C-06A4-43CE-4370AF28F8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7793" y="4245739"/>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User icon - Free download on Iconfinder">
            <a:extLst>
              <a:ext uri="{FF2B5EF4-FFF2-40B4-BE49-F238E27FC236}">
                <a16:creationId xmlns:a16="http://schemas.microsoft.com/office/drawing/2014/main" id="{DBC7D468-F81E-CD7E-3FD4-5177284116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7031" y="4258228"/>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User icon - Free download on Iconfinder">
            <a:extLst>
              <a:ext uri="{FF2B5EF4-FFF2-40B4-BE49-F238E27FC236}">
                <a16:creationId xmlns:a16="http://schemas.microsoft.com/office/drawing/2014/main" id="{CF6526CC-E46F-ECDC-E12A-2886BCCE74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8548" y="4245739"/>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User icon - Free download on Iconfinder">
            <a:extLst>
              <a:ext uri="{FF2B5EF4-FFF2-40B4-BE49-F238E27FC236}">
                <a16:creationId xmlns:a16="http://schemas.microsoft.com/office/drawing/2014/main" id="{E8E33553-7238-5849-BA99-589893D9E4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6694" y="5299170"/>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User icon - Free download on Iconfinder">
            <a:extLst>
              <a:ext uri="{FF2B5EF4-FFF2-40B4-BE49-F238E27FC236}">
                <a16:creationId xmlns:a16="http://schemas.microsoft.com/office/drawing/2014/main" id="{0EF60E06-9D58-B69A-5084-307FE8EDE0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7793" y="5342287"/>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User icon - Free download on Iconfinder">
            <a:extLst>
              <a:ext uri="{FF2B5EF4-FFF2-40B4-BE49-F238E27FC236}">
                <a16:creationId xmlns:a16="http://schemas.microsoft.com/office/drawing/2014/main" id="{FB1DB7E2-C872-DBE6-F8FA-6C3CA18D0D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7031" y="5354776"/>
            <a:ext cx="1017270" cy="10172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User icon - Free download on Iconfinder">
            <a:extLst>
              <a:ext uri="{FF2B5EF4-FFF2-40B4-BE49-F238E27FC236}">
                <a16:creationId xmlns:a16="http://schemas.microsoft.com/office/drawing/2014/main" id="{67D6A531-2F66-379B-BD57-4F58683DBC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2458" y="5342287"/>
            <a:ext cx="1017270" cy="1017270"/>
          </a:xfrm>
          <a:prstGeom prst="rect">
            <a:avLst/>
          </a:prstGeom>
          <a:noFill/>
          <a:extLst>
            <a:ext uri="{909E8E84-426E-40DD-AFC4-6F175D3DCCD1}">
              <a14:hiddenFill xmlns:a14="http://schemas.microsoft.com/office/drawing/2010/main">
                <a:solidFill>
                  <a:srgbClr val="FFFFFF"/>
                </a:solidFill>
              </a14:hiddenFill>
            </a:ext>
          </a:extLst>
        </p:spPr>
      </p:pic>
      <p:sp>
        <p:nvSpPr>
          <p:cNvPr id="24" name="Tekstvak 46">
            <a:extLst>
              <a:ext uri="{FF2B5EF4-FFF2-40B4-BE49-F238E27FC236}">
                <a16:creationId xmlns:a16="http://schemas.microsoft.com/office/drawing/2014/main" id="{F0F96A6D-A5D0-45CA-368A-8337A989E1CA}"/>
              </a:ext>
            </a:extLst>
          </p:cNvPr>
          <p:cNvSpPr txBox="1"/>
          <p:nvPr/>
        </p:nvSpPr>
        <p:spPr>
          <a:xfrm rot="16200000">
            <a:off x="579461" y="3943575"/>
            <a:ext cx="1741181" cy="400110"/>
          </a:xfrm>
          <a:prstGeom prst="rect">
            <a:avLst/>
          </a:prstGeom>
          <a:noFill/>
        </p:spPr>
        <p:txBody>
          <a:bodyPr wrap="none" rtlCol="0">
            <a:spAutoFit/>
          </a:bodyPr>
          <a:lstStyle/>
          <a:p>
            <a:pPr algn="ctr"/>
            <a:r>
              <a:rPr lang="nl-BE" sz="2000" dirty="0">
                <a:solidFill>
                  <a:schemeClr val="bg2"/>
                </a:solidFill>
                <a:latin typeface="Barlow Condensed" panose="00000506000000000000" pitchFamily="2" charset="0"/>
              </a:rPr>
              <a:t>domein Personeel</a:t>
            </a:r>
          </a:p>
        </p:txBody>
      </p:sp>
      <p:sp>
        <p:nvSpPr>
          <p:cNvPr id="25" name="Tekstvak 47">
            <a:extLst>
              <a:ext uri="{FF2B5EF4-FFF2-40B4-BE49-F238E27FC236}">
                <a16:creationId xmlns:a16="http://schemas.microsoft.com/office/drawing/2014/main" id="{372DEBAC-951E-2928-6502-A2EB63777372}"/>
              </a:ext>
            </a:extLst>
          </p:cNvPr>
          <p:cNvSpPr txBox="1"/>
          <p:nvPr/>
        </p:nvSpPr>
        <p:spPr>
          <a:xfrm rot="16200000">
            <a:off x="1057396" y="2775951"/>
            <a:ext cx="1547218" cy="400110"/>
          </a:xfrm>
          <a:prstGeom prst="rect">
            <a:avLst/>
          </a:prstGeom>
          <a:noFill/>
        </p:spPr>
        <p:txBody>
          <a:bodyPr wrap="none" rtlCol="0">
            <a:spAutoFit/>
          </a:bodyPr>
          <a:lstStyle/>
          <a:p>
            <a:pPr algn="ctr"/>
            <a:r>
              <a:rPr lang="nl-BE" sz="2000" dirty="0">
                <a:solidFill>
                  <a:schemeClr val="bg2"/>
                </a:solidFill>
                <a:latin typeface="Barlow Condensed" panose="00000506000000000000" pitchFamily="2" charset="0"/>
              </a:rPr>
              <a:t>groep Research</a:t>
            </a:r>
          </a:p>
        </p:txBody>
      </p:sp>
      <p:sp>
        <p:nvSpPr>
          <p:cNvPr id="26" name="Tekstvak 48">
            <a:extLst>
              <a:ext uri="{FF2B5EF4-FFF2-40B4-BE49-F238E27FC236}">
                <a16:creationId xmlns:a16="http://schemas.microsoft.com/office/drawing/2014/main" id="{28C0E8D7-2501-E681-8427-4C40398591D4}"/>
              </a:ext>
            </a:extLst>
          </p:cNvPr>
          <p:cNvSpPr txBox="1"/>
          <p:nvPr/>
        </p:nvSpPr>
        <p:spPr>
          <a:xfrm rot="16200000">
            <a:off x="1122463" y="5122550"/>
            <a:ext cx="1452642" cy="400110"/>
          </a:xfrm>
          <a:prstGeom prst="rect">
            <a:avLst/>
          </a:prstGeom>
          <a:noFill/>
        </p:spPr>
        <p:txBody>
          <a:bodyPr wrap="none" rtlCol="0">
            <a:spAutoFit/>
          </a:bodyPr>
          <a:lstStyle/>
          <a:p>
            <a:pPr algn="ctr"/>
            <a:r>
              <a:rPr lang="nl-BE" sz="2000" dirty="0">
                <a:solidFill>
                  <a:schemeClr val="bg2"/>
                </a:solidFill>
                <a:latin typeface="Barlow Condensed" panose="00000506000000000000" pitchFamily="2" charset="0"/>
              </a:rPr>
              <a:t>groep Verkoop</a:t>
            </a:r>
          </a:p>
        </p:txBody>
      </p:sp>
      <p:sp>
        <p:nvSpPr>
          <p:cNvPr id="27" name="Rechthoekig bijschrift 7">
            <a:extLst>
              <a:ext uri="{FF2B5EF4-FFF2-40B4-BE49-F238E27FC236}">
                <a16:creationId xmlns:a16="http://schemas.microsoft.com/office/drawing/2014/main" id="{3D72B67F-8ADC-6D8B-A16B-9705EEC40A7C}"/>
              </a:ext>
            </a:extLst>
          </p:cNvPr>
          <p:cNvSpPr/>
          <p:nvPr/>
        </p:nvSpPr>
        <p:spPr>
          <a:xfrm>
            <a:off x="6483617" y="1964471"/>
            <a:ext cx="4480560" cy="1653767"/>
          </a:xfrm>
          <a:prstGeom prst="wedgeRectCallout">
            <a:avLst>
              <a:gd name="adj1" fmla="val -70323"/>
              <a:gd name="adj2" fmla="val -7997"/>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nl-BE" sz="3200" dirty="0">
                <a:solidFill>
                  <a:schemeClr val="tx1"/>
                </a:solidFill>
                <a:latin typeface="Barlow Condensed" panose="00000506000000000000" pitchFamily="2" charset="0"/>
              </a:rPr>
              <a:t>persoonlijke rechten</a:t>
            </a:r>
          </a:p>
          <a:p>
            <a:r>
              <a:rPr lang="nl-BE" sz="3200" dirty="0">
                <a:solidFill>
                  <a:schemeClr val="tx1"/>
                </a:solidFill>
                <a:latin typeface="Barlow Condensed" panose="00000506000000000000" pitchFamily="2" charset="0"/>
              </a:rPr>
              <a:t>rechten van groep Research</a:t>
            </a:r>
          </a:p>
          <a:p>
            <a:r>
              <a:rPr lang="nl-BE" sz="3200" dirty="0">
                <a:solidFill>
                  <a:schemeClr val="tx1"/>
                </a:solidFill>
                <a:latin typeface="Barlow Condensed" panose="00000506000000000000" pitchFamily="2" charset="0"/>
              </a:rPr>
              <a:t>rechten van domein Personeel</a:t>
            </a:r>
            <a:br>
              <a:rPr lang="nl-BE" sz="3200" dirty="0">
                <a:solidFill>
                  <a:schemeClr val="tx1"/>
                </a:solidFill>
                <a:latin typeface="Barlow Condensed" panose="00000506000000000000" pitchFamily="2" charset="0"/>
              </a:rPr>
            </a:br>
            <a:endParaRPr lang="nl-BE" sz="3200" dirty="0">
              <a:solidFill>
                <a:schemeClr val="tx1"/>
              </a:solidFill>
              <a:latin typeface="Barlow Condensed" panose="00000506000000000000" pitchFamily="2" charset="0"/>
            </a:endParaRPr>
          </a:p>
        </p:txBody>
      </p:sp>
      <p:sp>
        <p:nvSpPr>
          <p:cNvPr id="28" name="Rechthoekig bijschrift 49">
            <a:extLst>
              <a:ext uri="{FF2B5EF4-FFF2-40B4-BE49-F238E27FC236}">
                <a16:creationId xmlns:a16="http://schemas.microsoft.com/office/drawing/2014/main" id="{0447F8B1-78B4-1966-60BF-1FF29FA96C3E}"/>
              </a:ext>
            </a:extLst>
          </p:cNvPr>
          <p:cNvSpPr/>
          <p:nvPr/>
        </p:nvSpPr>
        <p:spPr>
          <a:xfrm>
            <a:off x="6483617" y="4263875"/>
            <a:ext cx="4480560" cy="1653767"/>
          </a:xfrm>
          <a:prstGeom prst="wedgeRectCallout">
            <a:avLst>
              <a:gd name="adj1" fmla="val -70323"/>
              <a:gd name="adj2" fmla="val -7997"/>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nl-BE" sz="3200" dirty="0">
                <a:solidFill>
                  <a:schemeClr val="tx1"/>
                </a:solidFill>
                <a:latin typeface="Barlow Condensed" panose="00000506000000000000" pitchFamily="2" charset="0"/>
              </a:rPr>
              <a:t>persoonlijke rechten</a:t>
            </a:r>
          </a:p>
          <a:p>
            <a:r>
              <a:rPr lang="nl-BE" sz="3200" dirty="0">
                <a:solidFill>
                  <a:schemeClr val="tx1"/>
                </a:solidFill>
                <a:latin typeface="Barlow Condensed" panose="00000506000000000000" pitchFamily="2" charset="0"/>
              </a:rPr>
              <a:t>rechten van groep Verkoop</a:t>
            </a:r>
          </a:p>
          <a:p>
            <a:r>
              <a:rPr lang="nl-BE" sz="3200" dirty="0">
                <a:solidFill>
                  <a:schemeClr val="tx1"/>
                </a:solidFill>
                <a:latin typeface="Barlow Condensed" panose="00000506000000000000" pitchFamily="2" charset="0"/>
              </a:rPr>
              <a:t>rechten van domein Personeel</a:t>
            </a:r>
            <a:br>
              <a:rPr lang="nl-BE" sz="3200" dirty="0">
                <a:solidFill>
                  <a:schemeClr val="tx1"/>
                </a:solidFill>
                <a:latin typeface="Barlow Condensed" panose="00000506000000000000" pitchFamily="2" charset="0"/>
              </a:rPr>
            </a:br>
            <a:endParaRPr lang="nl-BE" sz="3200" dirty="0">
              <a:solidFill>
                <a:schemeClr val="tx1"/>
              </a:solidFill>
              <a:latin typeface="Barlow Condensed" panose="00000506000000000000" pitchFamily="2" charset="0"/>
            </a:endParaRPr>
          </a:p>
        </p:txBody>
      </p:sp>
      <p:sp>
        <p:nvSpPr>
          <p:cNvPr id="29" name="Rechthoek 50">
            <a:extLst>
              <a:ext uri="{FF2B5EF4-FFF2-40B4-BE49-F238E27FC236}">
                <a16:creationId xmlns:a16="http://schemas.microsoft.com/office/drawing/2014/main" id="{9BF4871B-8A8D-CBBB-191E-A217ED9541F1}"/>
              </a:ext>
            </a:extLst>
          </p:cNvPr>
          <p:cNvSpPr/>
          <p:nvPr/>
        </p:nvSpPr>
        <p:spPr>
          <a:xfrm rot="661200">
            <a:off x="6624675" y="3060056"/>
            <a:ext cx="4189505" cy="197354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dirty="0" err="1">
                <a:latin typeface="Barlow Condensed" panose="00000506000000000000" pitchFamily="2" charset="0"/>
              </a:rPr>
              <a:t>policies</a:t>
            </a:r>
            <a:endParaRPr lang="nl-BE" sz="6000" dirty="0">
              <a:latin typeface="Barlow Condensed" panose="00000506000000000000" pitchFamily="2" charset="0"/>
            </a:endParaRPr>
          </a:p>
        </p:txBody>
      </p:sp>
    </p:spTree>
    <p:extLst>
      <p:ext uri="{BB962C8B-B14F-4D97-AF65-F5344CB8AC3E}">
        <p14:creationId xmlns:p14="http://schemas.microsoft.com/office/powerpoint/2010/main" val="138111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animBg="1"/>
      <p:bldP spid="28" grpId="0" animBg="1"/>
      <p:bldP spid="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FDEC-2480-DAEF-0326-FB9AB897D0F3}"/>
              </a:ext>
            </a:extLst>
          </p:cNvPr>
          <p:cNvSpPr>
            <a:spLocks noGrp="1"/>
          </p:cNvSpPr>
          <p:nvPr>
            <p:ph type="title"/>
          </p:nvPr>
        </p:nvSpPr>
        <p:spPr/>
        <p:txBody>
          <a:bodyPr/>
          <a:lstStyle/>
          <a:p>
            <a:r>
              <a:rPr lang="en-US" dirty="0"/>
              <a:t>Permissions</a:t>
            </a:r>
            <a:endParaRPr lang="LID4096" dirty="0"/>
          </a:p>
        </p:txBody>
      </p:sp>
      <p:sp>
        <p:nvSpPr>
          <p:cNvPr id="3" name="Content Placeholder 2">
            <a:extLst>
              <a:ext uri="{FF2B5EF4-FFF2-40B4-BE49-F238E27FC236}">
                <a16:creationId xmlns:a16="http://schemas.microsoft.com/office/drawing/2014/main" id="{E39CFD88-E2AE-43C3-3A3A-15DBB26AA48F}"/>
              </a:ext>
            </a:extLst>
          </p:cNvPr>
          <p:cNvSpPr>
            <a:spLocks noGrp="1"/>
          </p:cNvSpPr>
          <p:nvPr>
            <p:ph idx="1"/>
          </p:nvPr>
        </p:nvSpPr>
        <p:spPr/>
        <p:txBody>
          <a:bodyPr>
            <a:normAutofit/>
          </a:bodyPr>
          <a:lstStyle/>
          <a:p>
            <a:r>
              <a:rPr lang="en-US" sz="3600" dirty="0"/>
              <a:t>Read</a:t>
            </a:r>
          </a:p>
          <a:p>
            <a:r>
              <a:rPr lang="en-US" sz="3600" dirty="0"/>
              <a:t>Write</a:t>
            </a:r>
          </a:p>
          <a:p>
            <a:r>
              <a:rPr lang="en-US" sz="3600" dirty="0"/>
              <a:t>Execute</a:t>
            </a:r>
          </a:p>
          <a:p>
            <a:r>
              <a:rPr lang="en-US" sz="3600" dirty="0"/>
              <a:t>Modify</a:t>
            </a:r>
          </a:p>
          <a:p>
            <a:r>
              <a:rPr lang="en-US" sz="3600" dirty="0"/>
              <a:t>List</a:t>
            </a:r>
          </a:p>
          <a:p>
            <a:r>
              <a:rPr lang="en-US" sz="3600" dirty="0"/>
              <a:t>Full Control</a:t>
            </a:r>
            <a:endParaRPr lang="LID4096" sz="3600" dirty="0"/>
          </a:p>
        </p:txBody>
      </p:sp>
    </p:spTree>
    <p:extLst>
      <p:ext uri="{BB962C8B-B14F-4D97-AF65-F5344CB8AC3E}">
        <p14:creationId xmlns:p14="http://schemas.microsoft.com/office/powerpoint/2010/main" val="1775904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EB47E-43DC-EA21-A3A3-44CF8E9A9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93AA7-7251-9B75-2F58-DBC87E56B561}"/>
              </a:ext>
            </a:extLst>
          </p:cNvPr>
          <p:cNvSpPr>
            <a:spLocks noGrp="1"/>
          </p:cNvSpPr>
          <p:nvPr>
            <p:ph type="title"/>
          </p:nvPr>
        </p:nvSpPr>
        <p:spPr/>
        <p:txBody>
          <a:bodyPr/>
          <a:lstStyle/>
          <a:p>
            <a:r>
              <a:rPr lang="en-US" dirty="0"/>
              <a:t>DHCP - Server</a:t>
            </a:r>
            <a:endParaRPr lang="LID4096" dirty="0"/>
          </a:p>
        </p:txBody>
      </p:sp>
      <p:pic>
        <p:nvPicPr>
          <p:cNvPr id="3" name="Afbeelding 7">
            <a:extLst>
              <a:ext uri="{FF2B5EF4-FFF2-40B4-BE49-F238E27FC236}">
                <a16:creationId xmlns:a16="http://schemas.microsoft.com/office/drawing/2014/main" id="{54F503CE-4547-1515-976A-FAB575022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208" y="759236"/>
            <a:ext cx="2210014" cy="2210014"/>
          </a:xfrm>
          <a:prstGeom prst="rect">
            <a:avLst/>
          </a:prstGeom>
        </p:spPr>
      </p:pic>
      <p:pic>
        <p:nvPicPr>
          <p:cNvPr id="5" name="Afbeelding 8" descr="http://vignette3.wikia.nocookie.net/gtawiki/images/c/c9/Computer_Icon.png/revision/latest?cb=20100421004434">
            <a:extLst>
              <a:ext uri="{FF2B5EF4-FFF2-40B4-BE49-F238E27FC236}">
                <a16:creationId xmlns:a16="http://schemas.microsoft.com/office/drawing/2014/main" id="{D203DFCC-CE31-A79F-12F0-6B9DD369FD8C}"/>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419377" y="3011834"/>
            <a:ext cx="994410" cy="1008028"/>
          </a:xfrm>
          <a:prstGeom prst="rect">
            <a:avLst/>
          </a:prstGeom>
          <a:noFill/>
          <a:ln>
            <a:noFill/>
          </a:ln>
        </p:spPr>
      </p:pic>
      <p:pic>
        <p:nvPicPr>
          <p:cNvPr id="6" name="Afbeelding 9" descr="http://vignette3.wikia.nocookie.net/gtawiki/images/c/c9/Computer_Icon.png/revision/latest?cb=20100421004434">
            <a:extLst>
              <a:ext uri="{FF2B5EF4-FFF2-40B4-BE49-F238E27FC236}">
                <a16:creationId xmlns:a16="http://schemas.microsoft.com/office/drawing/2014/main" id="{66899CD3-C51B-4ECE-B3C4-7FB1154AF3DB}"/>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419377" y="5298693"/>
            <a:ext cx="994410" cy="1008028"/>
          </a:xfrm>
          <a:prstGeom prst="rect">
            <a:avLst/>
          </a:prstGeom>
          <a:noFill/>
          <a:ln>
            <a:noFill/>
          </a:ln>
        </p:spPr>
      </p:pic>
      <p:pic>
        <p:nvPicPr>
          <p:cNvPr id="7" name="Afbeelding 11" descr="http://vignette3.wikia.nocookie.net/gtawiki/images/c/c9/Computer_Icon.png/revision/latest?cb=20100421004434">
            <a:extLst>
              <a:ext uri="{FF2B5EF4-FFF2-40B4-BE49-F238E27FC236}">
                <a16:creationId xmlns:a16="http://schemas.microsoft.com/office/drawing/2014/main" id="{0103CDC8-745D-E4A3-4787-8E064B8B1F61}"/>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987805" y="5378819"/>
            <a:ext cx="994410" cy="1008028"/>
          </a:xfrm>
          <a:prstGeom prst="rect">
            <a:avLst/>
          </a:prstGeom>
          <a:noFill/>
          <a:ln>
            <a:noFill/>
          </a:ln>
        </p:spPr>
      </p:pic>
      <p:pic>
        <p:nvPicPr>
          <p:cNvPr id="8" name="Afbeelding 12" descr="http://www.clker.com/cliparts/b/X/g/A/u/c/switch-blue-hi.png">
            <a:extLst>
              <a:ext uri="{FF2B5EF4-FFF2-40B4-BE49-F238E27FC236}">
                <a16:creationId xmlns:a16="http://schemas.microsoft.com/office/drawing/2014/main" id="{2F774DAF-64E4-D59D-35BB-385816240E5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4995" y="3838818"/>
            <a:ext cx="703955" cy="440417"/>
          </a:xfrm>
          <a:prstGeom prst="rect">
            <a:avLst/>
          </a:prstGeom>
          <a:noFill/>
          <a:ln>
            <a:noFill/>
          </a:ln>
        </p:spPr>
      </p:pic>
      <p:cxnSp>
        <p:nvCxnSpPr>
          <p:cNvPr id="9" name="Rechte verbindingslijn 14">
            <a:extLst>
              <a:ext uri="{FF2B5EF4-FFF2-40B4-BE49-F238E27FC236}">
                <a16:creationId xmlns:a16="http://schemas.microsoft.com/office/drawing/2014/main" id="{1B134AD7-3EAB-2CE6-C72B-D522DC8AE497}"/>
              </a:ext>
            </a:extLst>
          </p:cNvPr>
          <p:cNvCxnSpPr/>
          <p:nvPr/>
        </p:nvCxnSpPr>
        <p:spPr>
          <a:xfrm flipH="1">
            <a:off x="5839126" y="2627632"/>
            <a:ext cx="143089" cy="1132857"/>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15">
            <a:extLst>
              <a:ext uri="{FF2B5EF4-FFF2-40B4-BE49-F238E27FC236}">
                <a16:creationId xmlns:a16="http://schemas.microsoft.com/office/drawing/2014/main" id="{98CC5E15-E5D8-90FF-D42F-79035EF23792}"/>
              </a:ext>
            </a:extLst>
          </p:cNvPr>
          <p:cNvCxnSpPr/>
          <p:nvPr/>
        </p:nvCxnSpPr>
        <p:spPr>
          <a:xfrm flipH="1">
            <a:off x="6197267" y="3760489"/>
            <a:ext cx="1135375" cy="170809"/>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7">
            <a:extLst>
              <a:ext uri="{FF2B5EF4-FFF2-40B4-BE49-F238E27FC236}">
                <a16:creationId xmlns:a16="http://schemas.microsoft.com/office/drawing/2014/main" id="{C44C60EB-122A-2329-DC7B-95028368BFF4}"/>
              </a:ext>
            </a:extLst>
          </p:cNvPr>
          <p:cNvCxnSpPr/>
          <p:nvPr/>
        </p:nvCxnSpPr>
        <p:spPr>
          <a:xfrm flipH="1" flipV="1">
            <a:off x="5982215" y="4295265"/>
            <a:ext cx="1350428" cy="1083554"/>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9">
            <a:extLst>
              <a:ext uri="{FF2B5EF4-FFF2-40B4-BE49-F238E27FC236}">
                <a16:creationId xmlns:a16="http://schemas.microsoft.com/office/drawing/2014/main" id="{B9FF1B79-AFB1-C283-41BF-7432A0D35BDF}"/>
              </a:ext>
            </a:extLst>
          </p:cNvPr>
          <p:cNvCxnSpPr/>
          <p:nvPr/>
        </p:nvCxnSpPr>
        <p:spPr>
          <a:xfrm flipV="1">
            <a:off x="5621956" y="4357564"/>
            <a:ext cx="95016" cy="1008134"/>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Pijl-omhoog 18">
            <a:extLst>
              <a:ext uri="{FF2B5EF4-FFF2-40B4-BE49-F238E27FC236}">
                <a16:creationId xmlns:a16="http://schemas.microsoft.com/office/drawing/2014/main" id="{0643BAB9-FDB3-40D0-C404-0E8321672819}"/>
              </a:ext>
            </a:extLst>
          </p:cNvPr>
          <p:cNvSpPr/>
          <p:nvPr/>
        </p:nvSpPr>
        <p:spPr>
          <a:xfrm rot="11182947">
            <a:off x="5207823" y="4418236"/>
            <a:ext cx="377190" cy="685685"/>
          </a:xfrm>
          <a:prstGeom prst="upArrow">
            <a:avLst>
              <a:gd name="adj1" fmla="val 37879"/>
              <a:gd name="adj2" fmla="val 50000"/>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4" name="Pijl-omhoog 20">
            <a:extLst>
              <a:ext uri="{FF2B5EF4-FFF2-40B4-BE49-F238E27FC236}">
                <a16:creationId xmlns:a16="http://schemas.microsoft.com/office/drawing/2014/main" id="{AE48EE07-013E-7A66-3B48-95AC8C01EFFB}"/>
              </a:ext>
            </a:extLst>
          </p:cNvPr>
          <p:cNvSpPr/>
          <p:nvPr/>
        </p:nvSpPr>
        <p:spPr>
          <a:xfrm rot="11279476">
            <a:off x="5475025" y="2863427"/>
            <a:ext cx="377190" cy="685685"/>
          </a:xfrm>
          <a:prstGeom prst="upArrow">
            <a:avLst>
              <a:gd name="adj1" fmla="val 37879"/>
              <a:gd name="adj2" fmla="val 50000"/>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5" name="TextBox 14">
            <a:extLst>
              <a:ext uri="{FF2B5EF4-FFF2-40B4-BE49-F238E27FC236}">
                <a16:creationId xmlns:a16="http://schemas.microsoft.com/office/drawing/2014/main" id="{177E1D05-24FB-7EB8-CA28-2AF7932DAB49}"/>
              </a:ext>
            </a:extLst>
          </p:cNvPr>
          <p:cNvSpPr txBox="1"/>
          <p:nvPr/>
        </p:nvSpPr>
        <p:spPr>
          <a:xfrm>
            <a:off x="2029575" y="3694460"/>
            <a:ext cx="3090970" cy="584775"/>
          </a:xfrm>
          <a:prstGeom prst="rect">
            <a:avLst/>
          </a:prstGeom>
          <a:noFill/>
        </p:spPr>
        <p:txBody>
          <a:bodyPr wrap="square" rtlCol="0">
            <a:spAutoFit/>
          </a:bodyPr>
          <a:lstStyle/>
          <a:p>
            <a:r>
              <a:rPr lang="en-US" sz="3200" dirty="0"/>
              <a:t>Ip-</a:t>
            </a:r>
            <a:r>
              <a:rPr lang="en-US" sz="3200" dirty="0" err="1"/>
              <a:t>toewijzing</a:t>
            </a:r>
            <a:endParaRPr lang="LID4096" sz="3200" dirty="0"/>
          </a:p>
        </p:txBody>
      </p:sp>
    </p:spTree>
    <p:extLst>
      <p:ext uri="{BB962C8B-B14F-4D97-AF65-F5344CB8AC3E}">
        <p14:creationId xmlns:p14="http://schemas.microsoft.com/office/powerpoint/2010/main" val="141196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06214-749F-047D-C649-A897D485E81A}"/>
              </a:ext>
            </a:extLst>
          </p:cNvPr>
          <p:cNvSpPr>
            <a:spLocks noGrp="1"/>
          </p:cNvSpPr>
          <p:nvPr>
            <p:ph type="title"/>
          </p:nvPr>
        </p:nvSpPr>
        <p:spPr/>
        <p:txBody>
          <a:bodyPr/>
          <a:lstStyle/>
          <a:p>
            <a:r>
              <a:rPr lang="en-US" dirty="0"/>
              <a:t>Fileserver</a:t>
            </a:r>
            <a:endParaRPr lang="LID4096" dirty="0"/>
          </a:p>
        </p:txBody>
      </p:sp>
      <p:pic>
        <p:nvPicPr>
          <p:cNvPr id="5" name="Afbeelding 18">
            <a:extLst>
              <a:ext uri="{FF2B5EF4-FFF2-40B4-BE49-F238E27FC236}">
                <a16:creationId xmlns:a16="http://schemas.microsoft.com/office/drawing/2014/main" id="{4E8BDA3D-A6A4-36A4-93BE-B172FB50E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401" y="4083468"/>
            <a:ext cx="2559550" cy="2559550"/>
          </a:xfrm>
          <a:prstGeom prst="rect">
            <a:avLst/>
          </a:prstGeom>
        </p:spPr>
      </p:pic>
      <p:pic>
        <p:nvPicPr>
          <p:cNvPr id="6" name="Picture 6" descr="Folder Icon – Free Icon Sign And Symbols">
            <a:extLst>
              <a:ext uri="{FF2B5EF4-FFF2-40B4-BE49-F238E27FC236}">
                <a16:creationId xmlns:a16="http://schemas.microsoft.com/office/drawing/2014/main" id="{D26533C6-036C-7646-AD18-E0BEC06CCC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8014" y="1846987"/>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older Icon – Free Icon Sign And Symbols">
            <a:extLst>
              <a:ext uri="{FF2B5EF4-FFF2-40B4-BE49-F238E27FC236}">
                <a16:creationId xmlns:a16="http://schemas.microsoft.com/office/drawing/2014/main" id="{CDFF1707-71A3-0C55-0A9C-E65D5A7078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9517" y="1846987"/>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older Icon – Free Icon Sign And Symbols">
            <a:extLst>
              <a:ext uri="{FF2B5EF4-FFF2-40B4-BE49-F238E27FC236}">
                <a16:creationId xmlns:a16="http://schemas.microsoft.com/office/drawing/2014/main" id="{7CFCD46E-F69B-35FC-8128-9F1526584B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354" y="1848420"/>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older Icon – Free Icon Sign And Symbols">
            <a:extLst>
              <a:ext uri="{FF2B5EF4-FFF2-40B4-BE49-F238E27FC236}">
                <a16:creationId xmlns:a16="http://schemas.microsoft.com/office/drawing/2014/main" id="{BA73417D-D997-0E42-AEBC-535899BCCE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5857" y="1848420"/>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Folder Icon – Free Icon Sign And Symbols">
            <a:extLst>
              <a:ext uri="{FF2B5EF4-FFF2-40B4-BE49-F238E27FC236}">
                <a16:creationId xmlns:a16="http://schemas.microsoft.com/office/drawing/2014/main" id="{6DC89D9F-741C-565D-10F1-16233EA3CB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3127"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Folder Icon – Free Icon Sign And Symbols">
            <a:extLst>
              <a:ext uri="{FF2B5EF4-FFF2-40B4-BE49-F238E27FC236}">
                <a16:creationId xmlns:a16="http://schemas.microsoft.com/office/drawing/2014/main" id="{AFC06FC4-28A5-447F-30D3-1D33F01924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4630"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older Icon – Free Icon Sign And Symbols">
            <a:extLst>
              <a:ext uri="{FF2B5EF4-FFF2-40B4-BE49-F238E27FC236}">
                <a16:creationId xmlns:a16="http://schemas.microsoft.com/office/drawing/2014/main" id="{3F76F157-D4E7-F9B2-7DDF-3A5E109D15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793"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Folder Icon – Free Icon Sign And Symbols">
            <a:extLst>
              <a:ext uri="{FF2B5EF4-FFF2-40B4-BE49-F238E27FC236}">
                <a16:creationId xmlns:a16="http://schemas.microsoft.com/office/drawing/2014/main" id="{1945A924-365D-FF2E-2E38-F024024BDF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6296"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older Icon – Free Icon Sign And Symbols">
            <a:extLst>
              <a:ext uri="{FF2B5EF4-FFF2-40B4-BE49-F238E27FC236}">
                <a16:creationId xmlns:a16="http://schemas.microsoft.com/office/drawing/2014/main" id="{F9BF8BF1-7FE3-60FE-2AE6-E81C091E8D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6936" y="3712291"/>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Folder Icon – Free Icon Sign And Symbols">
            <a:extLst>
              <a:ext uri="{FF2B5EF4-FFF2-40B4-BE49-F238E27FC236}">
                <a16:creationId xmlns:a16="http://schemas.microsoft.com/office/drawing/2014/main" id="{CB0D22AB-80EC-66F5-4BEC-588CA8EE44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8439" y="3712291"/>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Txt File Icon, Transparent Txt File.PNG Images &amp; Vector - FreeIconsPNG">
            <a:extLst>
              <a:ext uri="{FF2B5EF4-FFF2-40B4-BE49-F238E27FC236}">
                <a16:creationId xmlns:a16="http://schemas.microsoft.com/office/drawing/2014/main" id="{0A18C16E-26F0-5E9C-357B-E0F628D312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765" y="3746976"/>
            <a:ext cx="863596" cy="8635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Txt File Icon, Transparent Txt File.PNG Images &amp; Vector - FreeIconsPNG">
            <a:extLst>
              <a:ext uri="{FF2B5EF4-FFF2-40B4-BE49-F238E27FC236}">
                <a16:creationId xmlns:a16="http://schemas.microsoft.com/office/drawing/2014/main" id="{176B253A-0BAC-98C1-2EB9-4F406BC553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985" y="3755004"/>
            <a:ext cx="863596" cy="8635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Txt File Icon, Transparent Txt File.PNG Images &amp; Vector - FreeIconsPNG">
            <a:extLst>
              <a:ext uri="{FF2B5EF4-FFF2-40B4-BE49-F238E27FC236}">
                <a16:creationId xmlns:a16="http://schemas.microsoft.com/office/drawing/2014/main" id="{9D2552E3-12D5-922F-1C25-F88E380E24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0529" y="3746976"/>
            <a:ext cx="863596" cy="863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83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
                                        <p:tgtEl>
                                          <p:spTgt spid="6"/>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
                                        <p:tgtEl>
                                          <p:spTgt spid="7"/>
                                        </p:tgtEl>
                                      </p:cBhvr>
                                    </p:animEffect>
                                  </p:childTnLst>
                                </p:cTn>
                              </p:par>
                            </p:childTnLst>
                          </p:cTn>
                        </p:par>
                        <p:par>
                          <p:cTn id="16" fill="hold">
                            <p:stCondLst>
                              <p:cond delay="7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
                                        <p:tgtEl>
                                          <p:spTgt spid="8"/>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
                                        <p:tgtEl>
                                          <p:spTgt spid="9"/>
                                        </p:tgtEl>
                                      </p:cBhvr>
                                    </p:animEffect>
                                  </p:childTnLst>
                                </p:cTn>
                              </p:par>
                            </p:childTnLst>
                          </p:cTn>
                        </p:par>
                        <p:par>
                          <p:cTn id="24" fill="hold">
                            <p:stCondLst>
                              <p:cond delay="9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
                                        <p:tgtEl>
                                          <p:spTgt spid="10"/>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
                                        <p:tgtEl>
                                          <p:spTgt spid="11"/>
                                        </p:tgtEl>
                                      </p:cBhvr>
                                    </p:animEffect>
                                  </p:childTnLst>
                                </p:cTn>
                              </p:par>
                            </p:childTnLst>
                          </p:cTn>
                        </p:par>
                        <p:par>
                          <p:cTn id="32" fill="hold">
                            <p:stCondLst>
                              <p:cond delay="11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
                                        <p:tgtEl>
                                          <p:spTgt spid="12"/>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
                                        <p:tgtEl>
                                          <p:spTgt spid="13"/>
                                        </p:tgtEl>
                                      </p:cBhvr>
                                    </p:animEffect>
                                  </p:childTnLst>
                                </p:cTn>
                              </p:par>
                            </p:childTnLst>
                          </p:cTn>
                        </p:par>
                        <p:par>
                          <p:cTn id="40" fill="hold">
                            <p:stCondLst>
                              <p:cond delay="13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
                                        <p:tgtEl>
                                          <p:spTgt spid="14"/>
                                        </p:tgtEl>
                                      </p:cBhvr>
                                    </p:animEffect>
                                  </p:childTnLst>
                                </p:cTn>
                              </p:par>
                            </p:childTnLst>
                          </p:cTn>
                        </p:par>
                        <p:par>
                          <p:cTn id="44" fill="hold">
                            <p:stCondLst>
                              <p:cond delay="14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
                                        <p:tgtEl>
                                          <p:spTgt spid="15"/>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
                                        <p:tgtEl>
                                          <p:spTgt spid="16"/>
                                        </p:tgtEl>
                                      </p:cBhvr>
                                    </p:animEffect>
                                  </p:childTnLst>
                                </p:cTn>
                              </p:par>
                            </p:childTnLst>
                          </p:cTn>
                        </p:par>
                        <p:par>
                          <p:cTn id="52" fill="hold">
                            <p:stCondLst>
                              <p:cond delay="1600"/>
                            </p:stCondLst>
                            <p:childTnLst>
                              <p:par>
                                <p:cTn id="53" presetID="10" presetClass="entr" presetSubtype="0"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
                                        <p:tgtEl>
                                          <p:spTgt spid="17"/>
                                        </p:tgtEl>
                                      </p:cBhvr>
                                    </p:animEffect>
                                  </p:childTnLst>
                                </p:cTn>
                              </p:par>
                            </p:childTnLst>
                          </p:cTn>
                        </p:par>
                        <p:par>
                          <p:cTn id="56" fill="hold">
                            <p:stCondLst>
                              <p:cond delay="1700"/>
                            </p:stCondLst>
                            <p:childTnLst>
                              <p:par>
                                <p:cTn id="57" presetID="10" presetClass="entr" presetSubtype="0"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62599-792B-E593-1BD9-6BC0B315CC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4B7E1-F4ED-0E03-03DA-AA42F9D3F8EE}"/>
              </a:ext>
            </a:extLst>
          </p:cNvPr>
          <p:cNvSpPr>
            <a:spLocks noGrp="1"/>
          </p:cNvSpPr>
          <p:nvPr>
            <p:ph type="title"/>
          </p:nvPr>
        </p:nvSpPr>
        <p:spPr/>
        <p:txBody>
          <a:bodyPr/>
          <a:lstStyle/>
          <a:p>
            <a:r>
              <a:rPr lang="en-US" dirty="0"/>
              <a:t>Fileserver - Raid</a:t>
            </a:r>
            <a:endParaRPr lang="LID4096" dirty="0"/>
          </a:p>
        </p:txBody>
      </p:sp>
      <p:pic>
        <p:nvPicPr>
          <p:cNvPr id="5" name="Afbeelding 18">
            <a:extLst>
              <a:ext uri="{FF2B5EF4-FFF2-40B4-BE49-F238E27FC236}">
                <a16:creationId xmlns:a16="http://schemas.microsoft.com/office/drawing/2014/main" id="{2AF2D260-CCEA-31DC-B96B-D3E83A29C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401" y="4083468"/>
            <a:ext cx="2559550" cy="2559550"/>
          </a:xfrm>
          <a:prstGeom prst="rect">
            <a:avLst/>
          </a:prstGeom>
        </p:spPr>
      </p:pic>
      <p:pic>
        <p:nvPicPr>
          <p:cNvPr id="6" name="Picture 6" descr="Folder Icon – Free Icon Sign And Symbols">
            <a:extLst>
              <a:ext uri="{FF2B5EF4-FFF2-40B4-BE49-F238E27FC236}">
                <a16:creationId xmlns:a16="http://schemas.microsoft.com/office/drawing/2014/main" id="{CC56884F-CD70-26E5-9AB3-8B469BE96F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8014" y="1846987"/>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older Icon – Free Icon Sign And Symbols">
            <a:extLst>
              <a:ext uri="{FF2B5EF4-FFF2-40B4-BE49-F238E27FC236}">
                <a16:creationId xmlns:a16="http://schemas.microsoft.com/office/drawing/2014/main" id="{570A9920-1177-F08D-3F94-4B2A88C174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9517" y="1846987"/>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older Icon – Free Icon Sign And Symbols">
            <a:extLst>
              <a:ext uri="{FF2B5EF4-FFF2-40B4-BE49-F238E27FC236}">
                <a16:creationId xmlns:a16="http://schemas.microsoft.com/office/drawing/2014/main" id="{76E8F8EA-6A09-D4BC-3CF8-024FFEFA3A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354" y="1848420"/>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older Icon – Free Icon Sign And Symbols">
            <a:extLst>
              <a:ext uri="{FF2B5EF4-FFF2-40B4-BE49-F238E27FC236}">
                <a16:creationId xmlns:a16="http://schemas.microsoft.com/office/drawing/2014/main" id="{41DE0AC8-6694-AD06-2CD4-B2C10B5B66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5857" y="1848420"/>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Folder Icon – Free Icon Sign And Symbols">
            <a:extLst>
              <a:ext uri="{FF2B5EF4-FFF2-40B4-BE49-F238E27FC236}">
                <a16:creationId xmlns:a16="http://schemas.microsoft.com/office/drawing/2014/main" id="{148ACF61-22C9-2A0E-42E2-601927D5A3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3127"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Folder Icon – Free Icon Sign And Symbols">
            <a:extLst>
              <a:ext uri="{FF2B5EF4-FFF2-40B4-BE49-F238E27FC236}">
                <a16:creationId xmlns:a16="http://schemas.microsoft.com/office/drawing/2014/main" id="{CB0174A5-11FB-CCB0-99C1-14EF427D0B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4630"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older Icon – Free Icon Sign And Symbols">
            <a:extLst>
              <a:ext uri="{FF2B5EF4-FFF2-40B4-BE49-F238E27FC236}">
                <a16:creationId xmlns:a16="http://schemas.microsoft.com/office/drawing/2014/main" id="{612138BA-441B-2042-78BE-BC4112B8C3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793"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Folder Icon – Free Icon Sign And Symbols">
            <a:extLst>
              <a:ext uri="{FF2B5EF4-FFF2-40B4-BE49-F238E27FC236}">
                <a16:creationId xmlns:a16="http://schemas.microsoft.com/office/drawing/2014/main" id="{7670580E-9B61-F893-BE1B-98791DE0C7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6296"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older Icon – Free Icon Sign And Symbols">
            <a:extLst>
              <a:ext uri="{FF2B5EF4-FFF2-40B4-BE49-F238E27FC236}">
                <a16:creationId xmlns:a16="http://schemas.microsoft.com/office/drawing/2014/main" id="{1D430BB1-B24C-8900-C41E-C33BC6B70E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6936" y="3712291"/>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Folder Icon – Free Icon Sign And Symbols">
            <a:extLst>
              <a:ext uri="{FF2B5EF4-FFF2-40B4-BE49-F238E27FC236}">
                <a16:creationId xmlns:a16="http://schemas.microsoft.com/office/drawing/2014/main" id="{5016DEF5-820D-66B9-8A28-9739F9D0B8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8439" y="3712291"/>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Txt File Icon, Transparent Txt File.PNG Images &amp; Vector - FreeIconsPNG">
            <a:extLst>
              <a:ext uri="{FF2B5EF4-FFF2-40B4-BE49-F238E27FC236}">
                <a16:creationId xmlns:a16="http://schemas.microsoft.com/office/drawing/2014/main" id="{7B6FBBC6-0B21-7C47-15CA-7CD69179D0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765" y="3746976"/>
            <a:ext cx="863596" cy="8635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Txt File Icon, Transparent Txt File.PNG Images &amp; Vector - FreeIconsPNG">
            <a:extLst>
              <a:ext uri="{FF2B5EF4-FFF2-40B4-BE49-F238E27FC236}">
                <a16:creationId xmlns:a16="http://schemas.microsoft.com/office/drawing/2014/main" id="{08D9603D-7305-F7DB-BEF1-0CA1FE504D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985" y="3755004"/>
            <a:ext cx="863596" cy="8635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Txt File Icon, Transparent Txt File.PNG Images &amp; Vector - FreeIconsPNG">
            <a:extLst>
              <a:ext uri="{FF2B5EF4-FFF2-40B4-BE49-F238E27FC236}">
                <a16:creationId xmlns:a16="http://schemas.microsoft.com/office/drawing/2014/main" id="{532750FF-D781-70AC-1796-78CD567C9E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0529" y="3746976"/>
            <a:ext cx="863596" cy="863596"/>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18">
            <a:extLst>
              <a:ext uri="{FF2B5EF4-FFF2-40B4-BE49-F238E27FC236}">
                <a16:creationId xmlns:a16="http://schemas.microsoft.com/office/drawing/2014/main" id="{914ABF04-FB75-8E34-604E-990F16256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796" y="4083468"/>
            <a:ext cx="2559550" cy="2559550"/>
          </a:xfrm>
          <a:prstGeom prst="rect">
            <a:avLst/>
          </a:prstGeom>
        </p:spPr>
      </p:pic>
      <p:pic>
        <p:nvPicPr>
          <p:cNvPr id="4" name="Afbeelding 18">
            <a:extLst>
              <a:ext uri="{FF2B5EF4-FFF2-40B4-BE49-F238E27FC236}">
                <a16:creationId xmlns:a16="http://schemas.microsoft.com/office/drawing/2014/main" id="{9D643AE3-1A2D-1BD0-7B65-0745AD4D2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703" y="4083468"/>
            <a:ext cx="2559550" cy="2559550"/>
          </a:xfrm>
          <a:prstGeom prst="rect">
            <a:avLst/>
          </a:prstGeom>
        </p:spPr>
      </p:pic>
    </p:spTree>
    <p:extLst>
      <p:ext uri="{BB962C8B-B14F-4D97-AF65-F5344CB8AC3E}">
        <p14:creationId xmlns:p14="http://schemas.microsoft.com/office/powerpoint/2010/main" val="177183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
                                        <p:tgtEl>
                                          <p:spTgt spid="6"/>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
                                        <p:tgtEl>
                                          <p:spTgt spid="7"/>
                                        </p:tgtEl>
                                      </p:cBhvr>
                                    </p:animEffect>
                                  </p:childTnLst>
                                </p:cTn>
                              </p:par>
                            </p:childTnLst>
                          </p:cTn>
                        </p:par>
                        <p:par>
                          <p:cTn id="16" fill="hold">
                            <p:stCondLst>
                              <p:cond delay="7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
                                        <p:tgtEl>
                                          <p:spTgt spid="8"/>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
                                        <p:tgtEl>
                                          <p:spTgt spid="9"/>
                                        </p:tgtEl>
                                      </p:cBhvr>
                                    </p:animEffect>
                                  </p:childTnLst>
                                </p:cTn>
                              </p:par>
                            </p:childTnLst>
                          </p:cTn>
                        </p:par>
                        <p:par>
                          <p:cTn id="24" fill="hold">
                            <p:stCondLst>
                              <p:cond delay="9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
                                        <p:tgtEl>
                                          <p:spTgt spid="10"/>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
                                        <p:tgtEl>
                                          <p:spTgt spid="11"/>
                                        </p:tgtEl>
                                      </p:cBhvr>
                                    </p:animEffect>
                                  </p:childTnLst>
                                </p:cTn>
                              </p:par>
                            </p:childTnLst>
                          </p:cTn>
                        </p:par>
                        <p:par>
                          <p:cTn id="32" fill="hold">
                            <p:stCondLst>
                              <p:cond delay="11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
                                        <p:tgtEl>
                                          <p:spTgt spid="12"/>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
                                        <p:tgtEl>
                                          <p:spTgt spid="13"/>
                                        </p:tgtEl>
                                      </p:cBhvr>
                                    </p:animEffect>
                                  </p:childTnLst>
                                </p:cTn>
                              </p:par>
                            </p:childTnLst>
                          </p:cTn>
                        </p:par>
                        <p:par>
                          <p:cTn id="40" fill="hold">
                            <p:stCondLst>
                              <p:cond delay="13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
                                        <p:tgtEl>
                                          <p:spTgt spid="14"/>
                                        </p:tgtEl>
                                      </p:cBhvr>
                                    </p:animEffect>
                                  </p:childTnLst>
                                </p:cTn>
                              </p:par>
                            </p:childTnLst>
                          </p:cTn>
                        </p:par>
                        <p:par>
                          <p:cTn id="44" fill="hold">
                            <p:stCondLst>
                              <p:cond delay="14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
                                        <p:tgtEl>
                                          <p:spTgt spid="15"/>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
                                        <p:tgtEl>
                                          <p:spTgt spid="16"/>
                                        </p:tgtEl>
                                      </p:cBhvr>
                                    </p:animEffect>
                                  </p:childTnLst>
                                </p:cTn>
                              </p:par>
                            </p:childTnLst>
                          </p:cTn>
                        </p:par>
                        <p:par>
                          <p:cTn id="52" fill="hold">
                            <p:stCondLst>
                              <p:cond delay="1600"/>
                            </p:stCondLst>
                            <p:childTnLst>
                              <p:par>
                                <p:cTn id="53" presetID="10" presetClass="entr" presetSubtype="0"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
                                        <p:tgtEl>
                                          <p:spTgt spid="17"/>
                                        </p:tgtEl>
                                      </p:cBhvr>
                                    </p:animEffect>
                                  </p:childTnLst>
                                </p:cTn>
                              </p:par>
                            </p:childTnLst>
                          </p:cTn>
                        </p:par>
                        <p:par>
                          <p:cTn id="56" fill="hold">
                            <p:stCondLst>
                              <p:cond delay="1700"/>
                            </p:stCondLst>
                            <p:childTnLst>
                              <p:par>
                                <p:cTn id="57" presetID="10" presetClass="entr" presetSubtype="0"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
                                        <p:tgtEl>
                                          <p:spTgt spid="18"/>
                                        </p:tgtEl>
                                      </p:cBhvr>
                                    </p:animEffect>
                                  </p:childTnLst>
                                </p:cTn>
                              </p:par>
                              <p:par>
                                <p:cTn id="60" presetID="10"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10"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7F896-37B0-A52E-D5F7-5043CF6B0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085222-2B5B-D048-5E5E-92CA53DE157D}"/>
              </a:ext>
            </a:extLst>
          </p:cNvPr>
          <p:cNvSpPr>
            <a:spLocks noGrp="1"/>
          </p:cNvSpPr>
          <p:nvPr>
            <p:ph type="title"/>
          </p:nvPr>
        </p:nvSpPr>
        <p:spPr/>
        <p:txBody>
          <a:bodyPr/>
          <a:lstStyle/>
          <a:p>
            <a:r>
              <a:rPr lang="en-US" dirty="0"/>
              <a:t>Fileserver – Raid </a:t>
            </a:r>
            <a:endParaRPr lang="LID4096" dirty="0"/>
          </a:p>
        </p:txBody>
      </p:sp>
      <p:pic>
        <p:nvPicPr>
          <p:cNvPr id="6" name="Picture 6" descr="Folder Icon – Free Icon Sign And Symbols">
            <a:extLst>
              <a:ext uri="{FF2B5EF4-FFF2-40B4-BE49-F238E27FC236}">
                <a16:creationId xmlns:a16="http://schemas.microsoft.com/office/drawing/2014/main" id="{B36081EF-FE90-C704-FF77-E20B954E7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8014" y="1846987"/>
            <a:ext cx="898281" cy="89828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37914837-4765-2CCC-839A-D1A8DDCE36DD}"/>
              </a:ext>
            </a:extLst>
          </p:cNvPr>
          <p:cNvCxnSpPr/>
          <p:nvPr/>
        </p:nvCxnSpPr>
        <p:spPr>
          <a:xfrm>
            <a:off x="3368842" y="5582653"/>
            <a:ext cx="6128084" cy="0"/>
          </a:xfrm>
          <a:prstGeom prst="line">
            <a:avLst/>
          </a:prstGeom>
          <a:ln w="60325">
            <a:solidFill>
              <a:schemeClr val="bg2"/>
            </a:solidFill>
          </a:ln>
        </p:spPr>
        <p:style>
          <a:lnRef idx="3">
            <a:schemeClr val="dk1"/>
          </a:lnRef>
          <a:fillRef idx="0">
            <a:schemeClr val="dk1"/>
          </a:fillRef>
          <a:effectRef idx="2">
            <a:schemeClr val="dk1"/>
          </a:effectRef>
          <a:fontRef idx="minor">
            <a:schemeClr val="tx1"/>
          </a:fontRef>
        </p:style>
      </p:cxnSp>
      <p:pic>
        <p:nvPicPr>
          <p:cNvPr id="7" name="Picture 6" descr="Folder Icon – Free Icon Sign And Symbols">
            <a:extLst>
              <a:ext uri="{FF2B5EF4-FFF2-40B4-BE49-F238E27FC236}">
                <a16:creationId xmlns:a16="http://schemas.microsoft.com/office/drawing/2014/main" id="{1D4D4D48-E015-4761-95D9-874CB21186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9517" y="1846987"/>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older Icon – Free Icon Sign And Symbols">
            <a:extLst>
              <a:ext uri="{FF2B5EF4-FFF2-40B4-BE49-F238E27FC236}">
                <a16:creationId xmlns:a16="http://schemas.microsoft.com/office/drawing/2014/main" id="{7A443B86-D023-5102-571A-E04FBFB692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354" y="1848420"/>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older Icon – Free Icon Sign And Symbols">
            <a:extLst>
              <a:ext uri="{FF2B5EF4-FFF2-40B4-BE49-F238E27FC236}">
                <a16:creationId xmlns:a16="http://schemas.microsoft.com/office/drawing/2014/main" id="{1649B322-E155-F5BF-AD6B-03CBE77BEE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5857" y="1848420"/>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Folder Icon – Free Icon Sign And Symbols">
            <a:extLst>
              <a:ext uri="{FF2B5EF4-FFF2-40B4-BE49-F238E27FC236}">
                <a16:creationId xmlns:a16="http://schemas.microsoft.com/office/drawing/2014/main" id="{5272C92D-FDBB-ADCA-BADF-53C2C66C77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3127"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Folder Icon – Free Icon Sign And Symbols">
            <a:extLst>
              <a:ext uri="{FF2B5EF4-FFF2-40B4-BE49-F238E27FC236}">
                <a16:creationId xmlns:a16="http://schemas.microsoft.com/office/drawing/2014/main" id="{8530482F-189A-3404-D49F-7EC607A8FB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4630"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18">
            <a:extLst>
              <a:ext uri="{FF2B5EF4-FFF2-40B4-BE49-F238E27FC236}">
                <a16:creationId xmlns:a16="http://schemas.microsoft.com/office/drawing/2014/main" id="{AA42EB2F-8000-D7CF-77ED-913FDD6FF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935" y="3989683"/>
            <a:ext cx="2559550" cy="2559550"/>
          </a:xfrm>
          <a:prstGeom prst="rect">
            <a:avLst/>
          </a:prstGeom>
        </p:spPr>
      </p:pic>
      <p:pic>
        <p:nvPicPr>
          <p:cNvPr id="12" name="Picture 6" descr="Folder Icon – Free Icon Sign And Symbols">
            <a:extLst>
              <a:ext uri="{FF2B5EF4-FFF2-40B4-BE49-F238E27FC236}">
                <a16:creationId xmlns:a16="http://schemas.microsoft.com/office/drawing/2014/main" id="{6A2E3B97-A261-BB38-8CD7-EA18AF57E6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793"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Folder Icon – Free Icon Sign And Symbols">
            <a:extLst>
              <a:ext uri="{FF2B5EF4-FFF2-40B4-BE49-F238E27FC236}">
                <a16:creationId xmlns:a16="http://schemas.microsoft.com/office/drawing/2014/main" id="{EC30E846-5A3E-F994-8076-E5E1BB9994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6296"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older Icon – Free Icon Sign And Symbols">
            <a:extLst>
              <a:ext uri="{FF2B5EF4-FFF2-40B4-BE49-F238E27FC236}">
                <a16:creationId xmlns:a16="http://schemas.microsoft.com/office/drawing/2014/main" id="{20646103-29F1-1ED0-3B90-2D1FD53EAC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6936" y="3712291"/>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Folder Icon – Free Icon Sign And Symbols">
            <a:extLst>
              <a:ext uri="{FF2B5EF4-FFF2-40B4-BE49-F238E27FC236}">
                <a16:creationId xmlns:a16="http://schemas.microsoft.com/office/drawing/2014/main" id="{DA73E8FD-0D0C-EA86-0471-94550E48D2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8439" y="3712291"/>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Txt File Icon, Transparent Txt File.PNG Images &amp; Vector - FreeIconsPNG">
            <a:extLst>
              <a:ext uri="{FF2B5EF4-FFF2-40B4-BE49-F238E27FC236}">
                <a16:creationId xmlns:a16="http://schemas.microsoft.com/office/drawing/2014/main" id="{F71A6E66-11AF-1C70-F210-04799EE2C9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1765" y="3746976"/>
            <a:ext cx="863596" cy="8635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Txt File Icon, Transparent Txt File.PNG Images &amp; Vector - FreeIconsPNG">
            <a:extLst>
              <a:ext uri="{FF2B5EF4-FFF2-40B4-BE49-F238E27FC236}">
                <a16:creationId xmlns:a16="http://schemas.microsoft.com/office/drawing/2014/main" id="{EFF087B0-152F-5A56-0D82-A049C62E82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985" y="3755004"/>
            <a:ext cx="863596" cy="8635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Txt File Icon, Transparent Txt File.PNG Images &amp; Vector - FreeIconsPNG">
            <a:extLst>
              <a:ext uri="{FF2B5EF4-FFF2-40B4-BE49-F238E27FC236}">
                <a16:creationId xmlns:a16="http://schemas.microsoft.com/office/drawing/2014/main" id="{D30B27F4-4BB4-562A-42FC-DFC2782CCA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0529" y="3746976"/>
            <a:ext cx="863596" cy="863596"/>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18">
            <a:extLst>
              <a:ext uri="{FF2B5EF4-FFF2-40B4-BE49-F238E27FC236}">
                <a16:creationId xmlns:a16="http://schemas.microsoft.com/office/drawing/2014/main" id="{9DBCC609-99BC-EE6C-90D1-589075236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262" y="3933325"/>
            <a:ext cx="2559550" cy="2559550"/>
          </a:xfrm>
          <a:prstGeom prst="rect">
            <a:avLst/>
          </a:prstGeom>
        </p:spPr>
      </p:pic>
      <p:pic>
        <p:nvPicPr>
          <p:cNvPr id="4" name="Afbeelding 18">
            <a:extLst>
              <a:ext uri="{FF2B5EF4-FFF2-40B4-BE49-F238E27FC236}">
                <a16:creationId xmlns:a16="http://schemas.microsoft.com/office/drawing/2014/main" id="{CBD29EB3-64B3-A23A-D3C7-7EB673046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150" y="3989683"/>
            <a:ext cx="2559550" cy="2559550"/>
          </a:xfrm>
          <a:prstGeom prst="rect">
            <a:avLst/>
          </a:prstGeom>
        </p:spPr>
      </p:pic>
      <p:sp>
        <p:nvSpPr>
          <p:cNvPr id="22" name="TextBox 21">
            <a:extLst>
              <a:ext uri="{FF2B5EF4-FFF2-40B4-BE49-F238E27FC236}">
                <a16:creationId xmlns:a16="http://schemas.microsoft.com/office/drawing/2014/main" id="{4D37573A-7404-7293-7831-3DB8329B359A}"/>
              </a:ext>
            </a:extLst>
          </p:cNvPr>
          <p:cNvSpPr txBox="1"/>
          <p:nvPr/>
        </p:nvSpPr>
        <p:spPr>
          <a:xfrm>
            <a:off x="795812" y="1391226"/>
            <a:ext cx="6096000" cy="369332"/>
          </a:xfrm>
          <a:prstGeom prst="rect">
            <a:avLst/>
          </a:prstGeom>
          <a:noFill/>
        </p:spPr>
        <p:txBody>
          <a:bodyPr wrap="square">
            <a:spAutoFit/>
          </a:bodyPr>
          <a:lstStyle/>
          <a:p>
            <a:r>
              <a:rPr lang="en-US" b="1" i="0" dirty="0">
                <a:solidFill>
                  <a:srgbClr val="202122"/>
                </a:solidFill>
                <a:effectLst/>
                <a:latin typeface="Arial" panose="020B0604020202020204" pitchFamily="34" charset="0"/>
              </a:rPr>
              <a:t>redundant array of inexpensive disks</a:t>
            </a:r>
            <a:r>
              <a:rPr lang="en-US" b="0" i="0" dirty="0">
                <a:solidFill>
                  <a:srgbClr val="202122"/>
                </a:solidFill>
                <a:effectLst/>
                <a:latin typeface="Arial" panose="020B0604020202020204" pitchFamily="34" charset="0"/>
              </a:rPr>
              <a:t> </a:t>
            </a:r>
            <a:endParaRPr lang="LID4096" dirty="0"/>
          </a:p>
        </p:txBody>
      </p:sp>
    </p:spTree>
    <p:extLst>
      <p:ext uri="{BB962C8B-B14F-4D97-AF65-F5344CB8AC3E}">
        <p14:creationId xmlns:p14="http://schemas.microsoft.com/office/powerpoint/2010/main" val="313251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
                                        <p:tgtEl>
                                          <p:spTgt spid="6"/>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
                                        <p:tgtEl>
                                          <p:spTgt spid="7"/>
                                        </p:tgtEl>
                                      </p:cBhvr>
                                    </p:animEffect>
                                  </p:childTnLst>
                                </p:cTn>
                              </p:par>
                            </p:childTnLst>
                          </p:cTn>
                        </p:par>
                        <p:par>
                          <p:cTn id="16" fill="hold">
                            <p:stCondLst>
                              <p:cond delay="7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
                                        <p:tgtEl>
                                          <p:spTgt spid="8"/>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
                                        <p:tgtEl>
                                          <p:spTgt spid="9"/>
                                        </p:tgtEl>
                                      </p:cBhvr>
                                    </p:animEffect>
                                  </p:childTnLst>
                                </p:cTn>
                              </p:par>
                            </p:childTnLst>
                          </p:cTn>
                        </p:par>
                        <p:par>
                          <p:cTn id="24" fill="hold">
                            <p:stCondLst>
                              <p:cond delay="9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
                                        <p:tgtEl>
                                          <p:spTgt spid="10"/>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
                                        <p:tgtEl>
                                          <p:spTgt spid="11"/>
                                        </p:tgtEl>
                                      </p:cBhvr>
                                    </p:animEffect>
                                  </p:childTnLst>
                                </p:cTn>
                              </p:par>
                            </p:childTnLst>
                          </p:cTn>
                        </p:par>
                        <p:par>
                          <p:cTn id="32" fill="hold">
                            <p:stCondLst>
                              <p:cond delay="11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
                                        <p:tgtEl>
                                          <p:spTgt spid="12"/>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
                                        <p:tgtEl>
                                          <p:spTgt spid="13"/>
                                        </p:tgtEl>
                                      </p:cBhvr>
                                    </p:animEffect>
                                  </p:childTnLst>
                                </p:cTn>
                              </p:par>
                            </p:childTnLst>
                          </p:cTn>
                        </p:par>
                        <p:par>
                          <p:cTn id="40" fill="hold">
                            <p:stCondLst>
                              <p:cond delay="13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
                                        <p:tgtEl>
                                          <p:spTgt spid="14"/>
                                        </p:tgtEl>
                                      </p:cBhvr>
                                    </p:animEffect>
                                  </p:childTnLst>
                                </p:cTn>
                              </p:par>
                            </p:childTnLst>
                          </p:cTn>
                        </p:par>
                        <p:par>
                          <p:cTn id="44" fill="hold">
                            <p:stCondLst>
                              <p:cond delay="14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
                                        <p:tgtEl>
                                          <p:spTgt spid="15"/>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
                                        <p:tgtEl>
                                          <p:spTgt spid="16"/>
                                        </p:tgtEl>
                                      </p:cBhvr>
                                    </p:animEffect>
                                  </p:childTnLst>
                                </p:cTn>
                              </p:par>
                            </p:childTnLst>
                          </p:cTn>
                        </p:par>
                        <p:par>
                          <p:cTn id="52" fill="hold">
                            <p:stCondLst>
                              <p:cond delay="1600"/>
                            </p:stCondLst>
                            <p:childTnLst>
                              <p:par>
                                <p:cTn id="53" presetID="10" presetClass="entr" presetSubtype="0"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
                                        <p:tgtEl>
                                          <p:spTgt spid="17"/>
                                        </p:tgtEl>
                                      </p:cBhvr>
                                    </p:animEffect>
                                  </p:childTnLst>
                                </p:cTn>
                              </p:par>
                            </p:childTnLst>
                          </p:cTn>
                        </p:par>
                        <p:par>
                          <p:cTn id="56" fill="hold">
                            <p:stCondLst>
                              <p:cond delay="1700"/>
                            </p:stCondLst>
                            <p:childTnLst>
                              <p:par>
                                <p:cTn id="57" presetID="10" presetClass="entr" presetSubtype="0"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
                                        <p:tgtEl>
                                          <p:spTgt spid="18"/>
                                        </p:tgtEl>
                                      </p:cBhvr>
                                    </p:animEffect>
                                  </p:childTnLst>
                                </p:cTn>
                              </p:par>
                              <p:par>
                                <p:cTn id="60" presetID="10"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10"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B4AE3-DAB3-8017-EF9E-6A30A2927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62287C-2B14-4695-9590-7CC40F106027}"/>
              </a:ext>
            </a:extLst>
          </p:cNvPr>
          <p:cNvSpPr>
            <a:spLocks noGrp="1"/>
          </p:cNvSpPr>
          <p:nvPr>
            <p:ph type="title"/>
          </p:nvPr>
        </p:nvSpPr>
        <p:spPr/>
        <p:txBody>
          <a:bodyPr/>
          <a:lstStyle/>
          <a:p>
            <a:r>
              <a:rPr lang="en-US" dirty="0"/>
              <a:t>Fileserver – NAS </a:t>
            </a:r>
            <a:endParaRPr lang="LID4096" dirty="0"/>
          </a:p>
        </p:txBody>
      </p:sp>
      <p:pic>
        <p:nvPicPr>
          <p:cNvPr id="6" name="Picture 6" descr="Folder Icon – Free Icon Sign And Symbols">
            <a:extLst>
              <a:ext uri="{FF2B5EF4-FFF2-40B4-BE49-F238E27FC236}">
                <a16:creationId xmlns:a16="http://schemas.microsoft.com/office/drawing/2014/main" id="{7C6A185A-F354-FACD-8709-BFEA18FAD4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8014" y="1846987"/>
            <a:ext cx="898281" cy="898281"/>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EA5B5D23-793B-1D59-97F3-CA73B50FAB5A}"/>
              </a:ext>
            </a:extLst>
          </p:cNvPr>
          <p:cNvCxnSpPr>
            <a:cxnSpLocks/>
          </p:cNvCxnSpPr>
          <p:nvPr/>
        </p:nvCxnSpPr>
        <p:spPr>
          <a:xfrm>
            <a:off x="3368842" y="5582653"/>
            <a:ext cx="3404652" cy="0"/>
          </a:xfrm>
          <a:prstGeom prst="line">
            <a:avLst/>
          </a:prstGeom>
          <a:ln w="60325">
            <a:solidFill>
              <a:schemeClr val="bg2"/>
            </a:solidFill>
          </a:ln>
        </p:spPr>
        <p:style>
          <a:lnRef idx="3">
            <a:schemeClr val="dk1"/>
          </a:lnRef>
          <a:fillRef idx="0">
            <a:schemeClr val="dk1"/>
          </a:fillRef>
          <a:effectRef idx="2">
            <a:schemeClr val="dk1"/>
          </a:effectRef>
          <a:fontRef idx="minor">
            <a:schemeClr val="tx1"/>
          </a:fontRef>
        </p:style>
      </p:cxnSp>
      <p:pic>
        <p:nvPicPr>
          <p:cNvPr id="7" name="Picture 6" descr="Folder Icon – Free Icon Sign And Symbols">
            <a:extLst>
              <a:ext uri="{FF2B5EF4-FFF2-40B4-BE49-F238E27FC236}">
                <a16:creationId xmlns:a16="http://schemas.microsoft.com/office/drawing/2014/main" id="{E46415E2-5E5C-B4D4-4AC4-C79158CC1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9517" y="1846987"/>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older Icon – Free Icon Sign And Symbols">
            <a:extLst>
              <a:ext uri="{FF2B5EF4-FFF2-40B4-BE49-F238E27FC236}">
                <a16:creationId xmlns:a16="http://schemas.microsoft.com/office/drawing/2014/main" id="{EADABC07-9C1C-8577-6547-1D4B8531B7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354" y="1848420"/>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older Icon – Free Icon Sign And Symbols">
            <a:extLst>
              <a:ext uri="{FF2B5EF4-FFF2-40B4-BE49-F238E27FC236}">
                <a16:creationId xmlns:a16="http://schemas.microsoft.com/office/drawing/2014/main" id="{165F118D-8DB0-6F62-98E9-55EBB2E83B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5857" y="1848420"/>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Folder Icon – Free Icon Sign And Symbols">
            <a:extLst>
              <a:ext uri="{FF2B5EF4-FFF2-40B4-BE49-F238E27FC236}">
                <a16:creationId xmlns:a16="http://schemas.microsoft.com/office/drawing/2014/main" id="{6275F42E-5055-05D5-A764-EFF1CCFD69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3127" y="2762266"/>
            <a:ext cx="898281" cy="89828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36CD927D-4F52-0373-A8E3-A51BED55EEDF}"/>
              </a:ext>
            </a:extLst>
          </p:cNvPr>
          <p:cNvCxnSpPr/>
          <p:nvPr/>
        </p:nvCxnSpPr>
        <p:spPr>
          <a:xfrm>
            <a:off x="6960985" y="5582653"/>
            <a:ext cx="2439689" cy="0"/>
          </a:xfrm>
          <a:prstGeom prst="line">
            <a:avLst/>
          </a:prstGeom>
          <a:ln w="444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6" descr="Folder Icon – Free Icon Sign And Symbols">
            <a:extLst>
              <a:ext uri="{FF2B5EF4-FFF2-40B4-BE49-F238E27FC236}">
                <a16:creationId xmlns:a16="http://schemas.microsoft.com/office/drawing/2014/main" id="{FDF6A856-0218-76C7-AC5F-60EA193977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4630"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18">
            <a:extLst>
              <a:ext uri="{FF2B5EF4-FFF2-40B4-BE49-F238E27FC236}">
                <a16:creationId xmlns:a16="http://schemas.microsoft.com/office/drawing/2014/main" id="{720A1167-AC96-0542-A87B-A12060528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8935" y="3989683"/>
            <a:ext cx="2559550" cy="2559550"/>
          </a:xfrm>
          <a:prstGeom prst="rect">
            <a:avLst/>
          </a:prstGeom>
        </p:spPr>
      </p:pic>
      <p:pic>
        <p:nvPicPr>
          <p:cNvPr id="12" name="Picture 6" descr="Folder Icon – Free Icon Sign And Symbols">
            <a:extLst>
              <a:ext uri="{FF2B5EF4-FFF2-40B4-BE49-F238E27FC236}">
                <a16:creationId xmlns:a16="http://schemas.microsoft.com/office/drawing/2014/main" id="{7C89D03A-CA46-36B1-C6C2-0E2E392547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793"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Folder Icon – Free Icon Sign And Symbols">
            <a:extLst>
              <a:ext uri="{FF2B5EF4-FFF2-40B4-BE49-F238E27FC236}">
                <a16:creationId xmlns:a16="http://schemas.microsoft.com/office/drawing/2014/main" id="{9DC3BACB-BB50-EA01-F70D-43DC5DADE0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6296" y="2762266"/>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Folder Icon – Free Icon Sign And Symbols">
            <a:extLst>
              <a:ext uri="{FF2B5EF4-FFF2-40B4-BE49-F238E27FC236}">
                <a16:creationId xmlns:a16="http://schemas.microsoft.com/office/drawing/2014/main" id="{6A50661E-DC9E-BA5F-05D7-5CC2991DE3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6936" y="3712291"/>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Folder Icon – Free Icon Sign And Symbols">
            <a:extLst>
              <a:ext uri="{FF2B5EF4-FFF2-40B4-BE49-F238E27FC236}">
                <a16:creationId xmlns:a16="http://schemas.microsoft.com/office/drawing/2014/main" id="{C21F5AD8-396A-43CF-983F-95B975C3FE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8439" y="3712291"/>
            <a:ext cx="898281" cy="8982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Txt File Icon, Transparent Txt File.PNG Images &amp; Vector - FreeIconsPNG">
            <a:extLst>
              <a:ext uri="{FF2B5EF4-FFF2-40B4-BE49-F238E27FC236}">
                <a16:creationId xmlns:a16="http://schemas.microsoft.com/office/drawing/2014/main" id="{247514ED-81FA-6AF8-0CD3-7AC1E748C7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765" y="3746976"/>
            <a:ext cx="863596" cy="8635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Txt File Icon, Transparent Txt File.PNG Images &amp; Vector - FreeIconsPNG">
            <a:extLst>
              <a:ext uri="{FF2B5EF4-FFF2-40B4-BE49-F238E27FC236}">
                <a16:creationId xmlns:a16="http://schemas.microsoft.com/office/drawing/2014/main" id="{384E144C-D54A-A639-8561-8896AC67CB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0985" y="3755004"/>
            <a:ext cx="863596" cy="8635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Txt File Icon, Transparent Txt File.PNG Images &amp; Vector - FreeIconsPNG">
            <a:extLst>
              <a:ext uri="{FF2B5EF4-FFF2-40B4-BE49-F238E27FC236}">
                <a16:creationId xmlns:a16="http://schemas.microsoft.com/office/drawing/2014/main" id="{5E9F4EF3-378B-520F-001A-CFFCC50747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0529" y="3746976"/>
            <a:ext cx="863596" cy="863596"/>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18">
            <a:extLst>
              <a:ext uri="{FF2B5EF4-FFF2-40B4-BE49-F238E27FC236}">
                <a16:creationId xmlns:a16="http://schemas.microsoft.com/office/drawing/2014/main" id="{B9E1E283-160E-1CE8-A3EB-607CE37F0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262" y="3933325"/>
            <a:ext cx="2559550" cy="2559550"/>
          </a:xfrm>
          <a:prstGeom prst="rect">
            <a:avLst/>
          </a:prstGeom>
        </p:spPr>
      </p:pic>
      <p:pic>
        <p:nvPicPr>
          <p:cNvPr id="19" name="Picture 4" descr="DiskStation® DS923+ | Synology Inc.">
            <a:extLst>
              <a:ext uri="{FF2B5EF4-FFF2-40B4-BE49-F238E27FC236}">
                <a16:creationId xmlns:a16="http://schemas.microsoft.com/office/drawing/2014/main" id="{AB97CFA8-DD9F-BF94-EF92-9549705B74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2750" y="3989683"/>
            <a:ext cx="4274450" cy="255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23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
                                        <p:tgtEl>
                                          <p:spTgt spid="6"/>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
                                        <p:tgtEl>
                                          <p:spTgt spid="7"/>
                                        </p:tgtEl>
                                      </p:cBhvr>
                                    </p:animEffect>
                                  </p:childTnLst>
                                </p:cTn>
                              </p:par>
                            </p:childTnLst>
                          </p:cTn>
                        </p:par>
                        <p:par>
                          <p:cTn id="16" fill="hold">
                            <p:stCondLst>
                              <p:cond delay="7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
                                        <p:tgtEl>
                                          <p:spTgt spid="8"/>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
                                        <p:tgtEl>
                                          <p:spTgt spid="9"/>
                                        </p:tgtEl>
                                      </p:cBhvr>
                                    </p:animEffect>
                                  </p:childTnLst>
                                </p:cTn>
                              </p:par>
                            </p:childTnLst>
                          </p:cTn>
                        </p:par>
                        <p:par>
                          <p:cTn id="24" fill="hold">
                            <p:stCondLst>
                              <p:cond delay="9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
                                        <p:tgtEl>
                                          <p:spTgt spid="10"/>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
                                        <p:tgtEl>
                                          <p:spTgt spid="11"/>
                                        </p:tgtEl>
                                      </p:cBhvr>
                                    </p:animEffect>
                                  </p:childTnLst>
                                </p:cTn>
                              </p:par>
                            </p:childTnLst>
                          </p:cTn>
                        </p:par>
                        <p:par>
                          <p:cTn id="32" fill="hold">
                            <p:stCondLst>
                              <p:cond delay="11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
                                        <p:tgtEl>
                                          <p:spTgt spid="12"/>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
                                        <p:tgtEl>
                                          <p:spTgt spid="13"/>
                                        </p:tgtEl>
                                      </p:cBhvr>
                                    </p:animEffect>
                                  </p:childTnLst>
                                </p:cTn>
                              </p:par>
                            </p:childTnLst>
                          </p:cTn>
                        </p:par>
                        <p:par>
                          <p:cTn id="40" fill="hold">
                            <p:stCondLst>
                              <p:cond delay="13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
                                        <p:tgtEl>
                                          <p:spTgt spid="14"/>
                                        </p:tgtEl>
                                      </p:cBhvr>
                                    </p:animEffect>
                                  </p:childTnLst>
                                </p:cTn>
                              </p:par>
                            </p:childTnLst>
                          </p:cTn>
                        </p:par>
                        <p:par>
                          <p:cTn id="44" fill="hold">
                            <p:stCondLst>
                              <p:cond delay="14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
                                        <p:tgtEl>
                                          <p:spTgt spid="15"/>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
                                        <p:tgtEl>
                                          <p:spTgt spid="16"/>
                                        </p:tgtEl>
                                      </p:cBhvr>
                                    </p:animEffect>
                                  </p:childTnLst>
                                </p:cTn>
                              </p:par>
                            </p:childTnLst>
                          </p:cTn>
                        </p:par>
                        <p:par>
                          <p:cTn id="52" fill="hold">
                            <p:stCondLst>
                              <p:cond delay="1600"/>
                            </p:stCondLst>
                            <p:childTnLst>
                              <p:par>
                                <p:cTn id="53" presetID="10" presetClass="entr" presetSubtype="0"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
                                        <p:tgtEl>
                                          <p:spTgt spid="17"/>
                                        </p:tgtEl>
                                      </p:cBhvr>
                                    </p:animEffect>
                                  </p:childTnLst>
                                </p:cTn>
                              </p:par>
                            </p:childTnLst>
                          </p:cTn>
                        </p:par>
                        <p:par>
                          <p:cTn id="56" fill="hold">
                            <p:stCondLst>
                              <p:cond delay="1700"/>
                            </p:stCondLst>
                            <p:childTnLst>
                              <p:par>
                                <p:cTn id="57" presetID="10" presetClass="entr" presetSubtype="0"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
                                        <p:tgtEl>
                                          <p:spTgt spid="18"/>
                                        </p:tgtEl>
                                      </p:cBhvr>
                                    </p:animEffect>
                                  </p:childTnLst>
                                </p:cTn>
                              </p:par>
                              <p:par>
                                <p:cTn id="60" presetID="10"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par>
                          <p:cTn id="63" fill="hold">
                            <p:stCondLst>
                              <p:cond delay="2200"/>
                            </p:stCondLst>
                            <p:childTnLst>
                              <p:par>
                                <p:cTn id="64" presetID="10" presetClass="entr" presetSubtype="0" fill="hold"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BA7C-5629-854B-EF96-94B2310C0944}"/>
              </a:ext>
            </a:extLst>
          </p:cNvPr>
          <p:cNvSpPr>
            <a:spLocks noGrp="1"/>
          </p:cNvSpPr>
          <p:nvPr>
            <p:ph type="title"/>
          </p:nvPr>
        </p:nvSpPr>
        <p:spPr/>
        <p:txBody>
          <a:bodyPr/>
          <a:lstStyle/>
          <a:p>
            <a:r>
              <a:rPr lang="en-US" dirty="0"/>
              <a:t>Fileserver Datacenter</a:t>
            </a:r>
            <a:endParaRPr lang="LID4096" dirty="0"/>
          </a:p>
        </p:txBody>
      </p:sp>
      <p:sp>
        <p:nvSpPr>
          <p:cNvPr id="3" name="Content Placeholder 2">
            <a:extLst>
              <a:ext uri="{FF2B5EF4-FFF2-40B4-BE49-F238E27FC236}">
                <a16:creationId xmlns:a16="http://schemas.microsoft.com/office/drawing/2014/main" id="{0FAE1958-265B-976E-7FF2-B92C6F71E61A}"/>
              </a:ext>
            </a:extLst>
          </p:cNvPr>
          <p:cNvSpPr>
            <a:spLocks noGrp="1"/>
          </p:cNvSpPr>
          <p:nvPr>
            <p:ph idx="1"/>
          </p:nvPr>
        </p:nvSpPr>
        <p:spPr/>
        <p:txBody>
          <a:bodyPr/>
          <a:lstStyle/>
          <a:p>
            <a:endParaRPr lang="LID4096"/>
          </a:p>
        </p:txBody>
      </p:sp>
      <p:pic>
        <p:nvPicPr>
          <p:cNvPr id="4" name="Afbeelding 37" descr="https://upload.wikimedia.org/wikipedia/commons/d/d7/CERN_Server_03.jpg">
            <a:extLst>
              <a:ext uri="{FF2B5EF4-FFF2-40B4-BE49-F238E27FC236}">
                <a16:creationId xmlns:a16="http://schemas.microsoft.com/office/drawing/2014/main" id="{05F6658F-9C77-DD68-516F-D23D874DD243}"/>
              </a:ext>
            </a:extLst>
          </p:cNvPr>
          <p:cNvPicPr/>
          <p:nvPr/>
        </p:nvPicPr>
        <p:blipFill rotWithShape="1">
          <a:blip r:embed="rId3" cstate="print">
            <a:extLst>
              <a:ext uri="{28A0092B-C50C-407E-A947-70E740481C1C}">
                <a14:useLocalDpi xmlns:a14="http://schemas.microsoft.com/office/drawing/2010/main" val="0"/>
              </a:ext>
            </a:extLst>
          </a:blip>
          <a:srcRect t="22838" r="18572" b="149"/>
          <a:stretch/>
        </p:blipFill>
        <p:spPr bwMode="auto">
          <a:xfrm>
            <a:off x="1491915" y="1396099"/>
            <a:ext cx="9208169" cy="5096776"/>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023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E4F37-37F4-22E8-F9E1-EF0CEC7EE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9BC30-F0D6-769E-AD0A-1B1CA113A2BB}"/>
              </a:ext>
            </a:extLst>
          </p:cNvPr>
          <p:cNvSpPr>
            <a:spLocks noGrp="1"/>
          </p:cNvSpPr>
          <p:nvPr>
            <p:ph type="title"/>
          </p:nvPr>
        </p:nvSpPr>
        <p:spPr/>
        <p:txBody>
          <a:bodyPr/>
          <a:lstStyle/>
          <a:p>
            <a:r>
              <a:rPr lang="en-US" dirty="0"/>
              <a:t>Fileserver - Datacenter</a:t>
            </a:r>
            <a:endParaRPr lang="LID4096" dirty="0"/>
          </a:p>
        </p:txBody>
      </p:sp>
      <p:sp>
        <p:nvSpPr>
          <p:cNvPr id="3" name="Content Placeholder 2">
            <a:extLst>
              <a:ext uri="{FF2B5EF4-FFF2-40B4-BE49-F238E27FC236}">
                <a16:creationId xmlns:a16="http://schemas.microsoft.com/office/drawing/2014/main" id="{1925DB94-5EA1-AE07-D8C4-3CC3ADF1376F}"/>
              </a:ext>
            </a:extLst>
          </p:cNvPr>
          <p:cNvSpPr>
            <a:spLocks noGrp="1"/>
          </p:cNvSpPr>
          <p:nvPr>
            <p:ph idx="1"/>
          </p:nvPr>
        </p:nvSpPr>
        <p:spPr/>
        <p:txBody>
          <a:bodyPr>
            <a:normAutofit/>
          </a:bodyPr>
          <a:lstStyle/>
          <a:p>
            <a:r>
              <a:rPr lang="en-US" sz="3200" dirty="0"/>
              <a:t>Hoge </a:t>
            </a:r>
            <a:r>
              <a:rPr lang="en-US" sz="3200" dirty="0" err="1"/>
              <a:t>beschikbaarheid</a:t>
            </a:r>
            <a:endParaRPr lang="en-US" sz="3200" dirty="0"/>
          </a:p>
          <a:p>
            <a:r>
              <a:rPr lang="en-US" sz="3200" dirty="0" err="1"/>
              <a:t>Doorgedreven</a:t>
            </a:r>
            <a:r>
              <a:rPr lang="en-US" sz="3200" dirty="0"/>
              <a:t> </a:t>
            </a:r>
            <a:r>
              <a:rPr lang="en-US" sz="3200" dirty="0" err="1"/>
              <a:t>beveiliging</a:t>
            </a:r>
            <a:endParaRPr lang="en-US" sz="3200" dirty="0"/>
          </a:p>
          <a:p>
            <a:r>
              <a:rPr lang="en-US" sz="3200"/>
              <a:t>Backup </a:t>
            </a:r>
            <a:r>
              <a:rPr lang="en-US" sz="3200" dirty="0"/>
              <a:t>&amp; </a:t>
            </a:r>
            <a:r>
              <a:rPr lang="en-US" sz="3200" dirty="0" err="1"/>
              <a:t>Redundantie</a:t>
            </a:r>
            <a:endParaRPr lang="en-US" sz="3200" dirty="0"/>
          </a:p>
          <a:p>
            <a:r>
              <a:rPr lang="en-US" sz="3200" dirty="0" err="1"/>
              <a:t>Gekoeld</a:t>
            </a:r>
            <a:r>
              <a:rPr lang="en-US" sz="3200" dirty="0"/>
              <a:t> &amp; </a:t>
            </a:r>
            <a:r>
              <a:rPr lang="en-US" sz="3200" dirty="0" err="1"/>
              <a:t>Stofvrij</a:t>
            </a:r>
            <a:endParaRPr lang="en-US" sz="3200" dirty="0"/>
          </a:p>
          <a:p>
            <a:r>
              <a:rPr lang="en-US" sz="3200" dirty="0" err="1"/>
              <a:t>Beveiligde</a:t>
            </a:r>
            <a:r>
              <a:rPr lang="en-US" sz="3200" dirty="0"/>
              <a:t> </a:t>
            </a:r>
            <a:r>
              <a:rPr lang="en-US" sz="3200" dirty="0" err="1"/>
              <a:t>internettoegang</a:t>
            </a:r>
            <a:endParaRPr lang="en-US" sz="3200" dirty="0"/>
          </a:p>
          <a:p>
            <a:r>
              <a:rPr lang="en-US" sz="3200" dirty="0" err="1"/>
              <a:t>Noodaggregaten</a:t>
            </a:r>
            <a:endParaRPr lang="LID4096" sz="3200" dirty="0"/>
          </a:p>
        </p:txBody>
      </p:sp>
    </p:spTree>
    <p:extLst>
      <p:ext uri="{BB962C8B-B14F-4D97-AF65-F5344CB8AC3E}">
        <p14:creationId xmlns:p14="http://schemas.microsoft.com/office/powerpoint/2010/main" val="3882214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09084-A344-42A5-67CA-B6156578425A}"/>
              </a:ext>
            </a:extLst>
          </p:cNvPr>
          <p:cNvSpPr>
            <a:spLocks noGrp="1"/>
          </p:cNvSpPr>
          <p:nvPr>
            <p:ph type="title"/>
          </p:nvPr>
        </p:nvSpPr>
        <p:spPr/>
        <p:txBody>
          <a:bodyPr/>
          <a:lstStyle/>
          <a:p>
            <a:r>
              <a:rPr lang="en-US" dirty="0"/>
              <a:t>Client/server </a:t>
            </a:r>
            <a:r>
              <a:rPr lang="en-US" dirty="0" err="1"/>
              <a:t>verwerking</a:t>
            </a:r>
            <a:endParaRPr lang="LID4096" dirty="0"/>
          </a:p>
        </p:txBody>
      </p:sp>
      <p:pic>
        <p:nvPicPr>
          <p:cNvPr id="4" name="Picture 6" descr="iCloud Logo, symbol, meaning, history, PNG, brand">
            <a:extLst>
              <a:ext uri="{FF2B5EF4-FFF2-40B4-BE49-F238E27FC236}">
                <a16:creationId xmlns:a16="http://schemas.microsoft.com/office/drawing/2014/main" id="{AC39C780-66F1-CEA0-C118-8EE58FAD5091}"/>
              </a:ext>
            </a:extLst>
          </p:cNvPr>
          <p:cNvPicPr>
            <a:picLocks noChangeAspect="1" noChangeArrowheads="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983564" y="1690688"/>
            <a:ext cx="5584923" cy="3630095"/>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6">
            <a:extLst>
              <a:ext uri="{FF2B5EF4-FFF2-40B4-BE49-F238E27FC236}">
                <a16:creationId xmlns:a16="http://schemas.microsoft.com/office/drawing/2014/main" id="{21378F49-7894-F107-DFF4-931C8E1255DE}"/>
              </a:ext>
            </a:extLst>
          </p:cNvPr>
          <p:cNvSpPr/>
          <p:nvPr/>
        </p:nvSpPr>
        <p:spPr>
          <a:xfrm>
            <a:off x="2875926" y="3257467"/>
            <a:ext cx="1800200" cy="17801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4400" dirty="0">
                <a:latin typeface="Barlow Condensed" panose="00000506000000000000" pitchFamily="2" charset="0"/>
              </a:rPr>
              <a:t>server</a:t>
            </a:r>
          </a:p>
        </p:txBody>
      </p:sp>
      <p:sp>
        <p:nvSpPr>
          <p:cNvPr id="6" name="Rechthoek 7">
            <a:extLst>
              <a:ext uri="{FF2B5EF4-FFF2-40B4-BE49-F238E27FC236}">
                <a16:creationId xmlns:a16="http://schemas.microsoft.com/office/drawing/2014/main" id="{2F3805D8-0EFA-7ECA-0B7A-A94AE76AAF39}"/>
              </a:ext>
            </a:extLst>
          </p:cNvPr>
          <p:cNvSpPr/>
          <p:nvPr/>
        </p:nvSpPr>
        <p:spPr>
          <a:xfrm>
            <a:off x="8050228" y="3317384"/>
            <a:ext cx="1800200" cy="17801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4400" dirty="0" err="1">
                <a:latin typeface="Barlow Condensed" panose="00000506000000000000" pitchFamily="2" charset="0"/>
              </a:rPr>
              <a:t>client</a:t>
            </a:r>
            <a:endParaRPr lang="nl-BE" sz="4400" dirty="0">
              <a:latin typeface="Barlow Condensed" panose="00000506000000000000" pitchFamily="2" charset="0"/>
            </a:endParaRPr>
          </a:p>
        </p:txBody>
      </p:sp>
      <p:sp>
        <p:nvSpPr>
          <p:cNvPr id="7" name="PIJL-RECHTS 3">
            <a:extLst>
              <a:ext uri="{FF2B5EF4-FFF2-40B4-BE49-F238E27FC236}">
                <a16:creationId xmlns:a16="http://schemas.microsoft.com/office/drawing/2014/main" id="{0815CD6A-74CF-BCE8-0686-78B0C57EFD85}"/>
              </a:ext>
            </a:extLst>
          </p:cNvPr>
          <p:cNvSpPr/>
          <p:nvPr/>
        </p:nvSpPr>
        <p:spPr>
          <a:xfrm>
            <a:off x="5446284" y="3505736"/>
            <a:ext cx="1944216" cy="128356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3200" dirty="0">
                <a:solidFill>
                  <a:schemeClr val="accent1"/>
                </a:solidFill>
                <a:latin typeface="Barlow Condensed" panose="00000506000000000000" pitchFamily="2" charset="0"/>
              </a:rPr>
              <a:t>dienst</a:t>
            </a:r>
          </a:p>
        </p:txBody>
      </p:sp>
      <p:sp>
        <p:nvSpPr>
          <p:cNvPr id="8" name="Tekstvak 1">
            <a:extLst>
              <a:ext uri="{FF2B5EF4-FFF2-40B4-BE49-F238E27FC236}">
                <a16:creationId xmlns:a16="http://schemas.microsoft.com/office/drawing/2014/main" id="{72C60AEA-15D2-4B52-64D3-910C9A1BCAAB}"/>
              </a:ext>
            </a:extLst>
          </p:cNvPr>
          <p:cNvSpPr txBox="1"/>
          <p:nvPr/>
        </p:nvSpPr>
        <p:spPr>
          <a:xfrm>
            <a:off x="2555886" y="2334137"/>
            <a:ext cx="3233509" cy="923330"/>
          </a:xfrm>
          <a:prstGeom prst="rect">
            <a:avLst/>
          </a:prstGeom>
          <a:noFill/>
        </p:spPr>
        <p:txBody>
          <a:bodyPr wrap="square" rtlCol="0">
            <a:spAutoFit/>
          </a:bodyPr>
          <a:lstStyle/>
          <a:p>
            <a:r>
              <a:rPr lang="nl-BE" sz="5400" dirty="0" err="1">
                <a:latin typeface="Barlow Condensed" panose="00000506000000000000" pitchFamily="2" charset="0"/>
              </a:rPr>
              <a:t>back-end</a:t>
            </a:r>
            <a:endParaRPr lang="nl-BE" sz="5400" dirty="0">
              <a:latin typeface="Barlow Condensed" panose="00000506000000000000" pitchFamily="2" charset="0"/>
            </a:endParaRPr>
          </a:p>
        </p:txBody>
      </p:sp>
      <p:sp>
        <p:nvSpPr>
          <p:cNvPr id="9" name="Tekstvak 13">
            <a:extLst>
              <a:ext uri="{FF2B5EF4-FFF2-40B4-BE49-F238E27FC236}">
                <a16:creationId xmlns:a16="http://schemas.microsoft.com/office/drawing/2014/main" id="{3750F2D9-0A7E-2AE2-940C-FC14AA4147FD}"/>
              </a:ext>
            </a:extLst>
          </p:cNvPr>
          <p:cNvSpPr txBox="1"/>
          <p:nvPr/>
        </p:nvSpPr>
        <p:spPr>
          <a:xfrm>
            <a:off x="7771776" y="2388514"/>
            <a:ext cx="3233509" cy="923330"/>
          </a:xfrm>
          <a:prstGeom prst="rect">
            <a:avLst/>
          </a:prstGeom>
          <a:noFill/>
        </p:spPr>
        <p:txBody>
          <a:bodyPr wrap="square" rtlCol="0">
            <a:spAutoFit/>
          </a:bodyPr>
          <a:lstStyle/>
          <a:p>
            <a:r>
              <a:rPr lang="nl-BE" sz="5400" dirty="0">
                <a:latin typeface="Barlow Condensed" panose="00000506000000000000" pitchFamily="2" charset="0"/>
              </a:rPr>
              <a:t>front-end</a:t>
            </a:r>
          </a:p>
        </p:txBody>
      </p:sp>
    </p:spTree>
    <p:extLst>
      <p:ext uri="{BB962C8B-B14F-4D97-AF65-F5344CB8AC3E}">
        <p14:creationId xmlns:p14="http://schemas.microsoft.com/office/powerpoint/2010/main" val="99188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8698-033C-67ED-6894-15899426A86B}"/>
              </a:ext>
            </a:extLst>
          </p:cNvPr>
          <p:cNvSpPr>
            <a:spLocks noGrp="1"/>
          </p:cNvSpPr>
          <p:nvPr>
            <p:ph type="title"/>
          </p:nvPr>
        </p:nvSpPr>
        <p:spPr/>
        <p:txBody>
          <a:bodyPr/>
          <a:lstStyle/>
          <a:p>
            <a:r>
              <a:rPr lang="en-US" dirty="0"/>
              <a:t>Fileserver - Datacenter</a:t>
            </a:r>
            <a:endParaRPr lang="LID4096" dirty="0"/>
          </a:p>
        </p:txBody>
      </p:sp>
      <p:sp>
        <p:nvSpPr>
          <p:cNvPr id="3" name="Content Placeholder 2">
            <a:extLst>
              <a:ext uri="{FF2B5EF4-FFF2-40B4-BE49-F238E27FC236}">
                <a16:creationId xmlns:a16="http://schemas.microsoft.com/office/drawing/2014/main" id="{9DF0BE5D-94EE-F68C-0562-E87CAB2A7DBE}"/>
              </a:ext>
            </a:extLst>
          </p:cNvPr>
          <p:cNvSpPr>
            <a:spLocks noGrp="1"/>
          </p:cNvSpPr>
          <p:nvPr>
            <p:ph idx="1"/>
          </p:nvPr>
        </p:nvSpPr>
        <p:spPr>
          <a:xfrm>
            <a:off x="838200" y="3125035"/>
            <a:ext cx="10515600" cy="4351338"/>
          </a:xfrm>
        </p:spPr>
        <p:txBody>
          <a:bodyPr>
            <a:normAutofit/>
          </a:bodyPr>
          <a:lstStyle/>
          <a:p>
            <a:pPr marL="0" indent="0" algn="ctr">
              <a:buNone/>
            </a:pPr>
            <a:r>
              <a:rPr lang="en-US" sz="8800" dirty="0"/>
              <a:t>Groot milieu-impact</a:t>
            </a:r>
            <a:endParaRPr lang="LID4096" sz="8800" dirty="0"/>
          </a:p>
        </p:txBody>
      </p:sp>
    </p:spTree>
    <p:extLst>
      <p:ext uri="{BB962C8B-B14F-4D97-AF65-F5344CB8AC3E}">
        <p14:creationId xmlns:p14="http://schemas.microsoft.com/office/powerpoint/2010/main" val="1308514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40F4-34AE-FFE8-B6C9-F721CDD31F9E}"/>
              </a:ext>
            </a:extLst>
          </p:cNvPr>
          <p:cNvSpPr>
            <a:spLocks noGrp="1"/>
          </p:cNvSpPr>
          <p:nvPr>
            <p:ph type="title"/>
          </p:nvPr>
        </p:nvSpPr>
        <p:spPr/>
        <p:txBody>
          <a:bodyPr/>
          <a:lstStyle/>
          <a:p>
            <a:r>
              <a:rPr lang="en-US" dirty="0"/>
              <a:t>Fileserver</a:t>
            </a:r>
            <a:endParaRPr lang="LID4096" dirty="0"/>
          </a:p>
        </p:txBody>
      </p:sp>
      <p:pic>
        <p:nvPicPr>
          <p:cNvPr id="4" name="Afbeelding 8">
            <a:extLst>
              <a:ext uri="{FF2B5EF4-FFF2-40B4-BE49-F238E27FC236}">
                <a16:creationId xmlns:a16="http://schemas.microsoft.com/office/drawing/2014/main" id="{F90D9C4E-A36D-E34A-CED7-7B281750B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797" y="1964396"/>
            <a:ext cx="3690402" cy="3690402"/>
          </a:xfrm>
          <a:prstGeom prst="rect">
            <a:avLst/>
          </a:prstGeom>
        </p:spPr>
      </p:pic>
      <p:sp>
        <p:nvSpPr>
          <p:cNvPr id="5" name="TextBox 4">
            <a:extLst>
              <a:ext uri="{FF2B5EF4-FFF2-40B4-BE49-F238E27FC236}">
                <a16:creationId xmlns:a16="http://schemas.microsoft.com/office/drawing/2014/main" id="{FC5DD4BF-D02E-8F39-BED9-6874940E3B8B}"/>
              </a:ext>
            </a:extLst>
          </p:cNvPr>
          <p:cNvSpPr txBox="1"/>
          <p:nvPr/>
        </p:nvSpPr>
        <p:spPr>
          <a:xfrm>
            <a:off x="3649577" y="1964396"/>
            <a:ext cx="4892843" cy="584775"/>
          </a:xfrm>
          <a:prstGeom prst="rect">
            <a:avLst/>
          </a:prstGeom>
          <a:noFill/>
        </p:spPr>
        <p:txBody>
          <a:bodyPr wrap="square" rtlCol="0">
            <a:spAutoFit/>
          </a:bodyPr>
          <a:lstStyle/>
          <a:p>
            <a:pPr algn="ctr"/>
            <a:r>
              <a:rPr lang="en-US" sz="3200" dirty="0"/>
              <a:t>Back-up Server</a:t>
            </a:r>
            <a:endParaRPr lang="LID4096" sz="3200" dirty="0"/>
          </a:p>
        </p:txBody>
      </p:sp>
    </p:spTree>
    <p:extLst>
      <p:ext uri="{BB962C8B-B14F-4D97-AF65-F5344CB8AC3E}">
        <p14:creationId xmlns:p14="http://schemas.microsoft.com/office/powerpoint/2010/main" val="428960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D56B2-B58B-AB25-7976-4DDCF4601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F0C1BB-EB4B-FE01-3BEA-6E57BFEF01C6}"/>
              </a:ext>
            </a:extLst>
          </p:cNvPr>
          <p:cNvSpPr>
            <a:spLocks noGrp="1"/>
          </p:cNvSpPr>
          <p:nvPr>
            <p:ph type="title"/>
          </p:nvPr>
        </p:nvSpPr>
        <p:spPr/>
        <p:txBody>
          <a:bodyPr/>
          <a:lstStyle/>
          <a:p>
            <a:r>
              <a:rPr lang="en-US" dirty="0"/>
              <a:t>Fileserver</a:t>
            </a:r>
            <a:endParaRPr lang="LID4096" dirty="0"/>
          </a:p>
        </p:txBody>
      </p:sp>
      <p:pic>
        <p:nvPicPr>
          <p:cNvPr id="4" name="Afbeelding 8">
            <a:extLst>
              <a:ext uri="{FF2B5EF4-FFF2-40B4-BE49-F238E27FC236}">
                <a16:creationId xmlns:a16="http://schemas.microsoft.com/office/drawing/2014/main" id="{FF8EDD93-01C3-A7C1-E20C-EB847EEE9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797" y="1964396"/>
            <a:ext cx="3690402" cy="3690402"/>
          </a:xfrm>
          <a:prstGeom prst="rect">
            <a:avLst/>
          </a:prstGeom>
        </p:spPr>
      </p:pic>
      <p:sp>
        <p:nvSpPr>
          <p:cNvPr id="5" name="TextBox 4">
            <a:extLst>
              <a:ext uri="{FF2B5EF4-FFF2-40B4-BE49-F238E27FC236}">
                <a16:creationId xmlns:a16="http://schemas.microsoft.com/office/drawing/2014/main" id="{CB719505-D153-7101-2CD2-5D22D32C6162}"/>
              </a:ext>
            </a:extLst>
          </p:cNvPr>
          <p:cNvSpPr txBox="1"/>
          <p:nvPr/>
        </p:nvSpPr>
        <p:spPr>
          <a:xfrm>
            <a:off x="3649577" y="1964396"/>
            <a:ext cx="4892843" cy="584775"/>
          </a:xfrm>
          <a:prstGeom prst="rect">
            <a:avLst/>
          </a:prstGeom>
          <a:noFill/>
        </p:spPr>
        <p:txBody>
          <a:bodyPr wrap="square" rtlCol="0">
            <a:spAutoFit/>
          </a:bodyPr>
          <a:lstStyle/>
          <a:p>
            <a:pPr algn="ctr"/>
            <a:r>
              <a:rPr lang="en-US" sz="3200" dirty="0"/>
              <a:t>Back-up Server</a:t>
            </a:r>
            <a:endParaRPr lang="LID4096" sz="3200" dirty="0"/>
          </a:p>
        </p:txBody>
      </p:sp>
      <p:pic>
        <p:nvPicPr>
          <p:cNvPr id="3" name="Afbeelding 8">
            <a:extLst>
              <a:ext uri="{FF2B5EF4-FFF2-40B4-BE49-F238E27FC236}">
                <a16:creationId xmlns:a16="http://schemas.microsoft.com/office/drawing/2014/main" id="{7BF3B218-D04C-1BDF-0D68-293CAC4C3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29" y="1964396"/>
            <a:ext cx="3690402" cy="3690402"/>
          </a:xfrm>
          <a:prstGeom prst="rect">
            <a:avLst/>
          </a:prstGeom>
        </p:spPr>
      </p:pic>
      <p:pic>
        <p:nvPicPr>
          <p:cNvPr id="6" name="Afbeelding 8">
            <a:extLst>
              <a:ext uri="{FF2B5EF4-FFF2-40B4-BE49-F238E27FC236}">
                <a16:creationId xmlns:a16="http://schemas.microsoft.com/office/drawing/2014/main" id="{1A0667E1-143C-D055-54F5-35A422A2A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282" y="1964396"/>
            <a:ext cx="3690402" cy="3690402"/>
          </a:xfrm>
          <a:prstGeom prst="rect">
            <a:avLst/>
          </a:prstGeom>
        </p:spPr>
      </p:pic>
      <p:sp>
        <p:nvSpPr>
          <p:cNvPr id="7" name="TextBox 6">
            <a:extLst>
              <a:ext uri="{FF2B5EF4-FFF2-40B4-BE49-F238E27FC236}">
                <a16:creationId xmlns:a16="http://schemas.microsoft.com/office/drawing/2014/main" id="{B691EE8E-F89E-0CF4-6A49-21540967322F}"/>
              </a:ext>
            </a:extLst>
          </p:cNvPr>
          <p:cNvSpPr txBox="1"/>
          <p:nvPr/>
        </p:nvSpPr>
        <p:spPr>
          <a:xfrm>
            <a:off x="-224592" y="5450872"/>
            <a:ext cx="4892843" cy="584775"/>
          </a:xfrm>
          <a:prstGeom prst="rect">
            <a:avLst/>
          </a:prstGeom>
          <a:noFill/>
        </p:spPr>
        <p:txBody>
          <a:bodyPr wrap="square" rtlCol="0">
            <a:spAutoFit/>
          </a:bodyPr>
          <a:lstStyle/>
          <a:p>
            <a:pPr algn="ctr"/>
            <a:r>
              <a:rPr lang="en-US" sz="3200" dirty="0"/>
              <a:t>Cold Server</a:t>
            </a:r>
            <a:endParaRPr lang="LID4096" sz="3200" dirty="0"/>
          </a:p>
        </p:txBody>
      </p:sp>
      <p:sp>
        <p:nvSpPr>
          <p:cNvPr id="8" name="TextBox 7">
            <a:extLst>
              <a:ext uri="{FF2B5EF4-FFF2-40B4-BE49-F238E27FC236}">
                <a16:creationId xmlns:a16="http://schemas.microsoft.com/office/drawing/2014/main" id="{5190F936-1C05-4C53-A0EE-4E438B32521D}"/>
              </a:ext>
            </a:extLst>
          </p:cNvPr>
          <p:cNvSpPr txBox="1"/>
          <p:nvPr/>
        </p:nvSpPr>
        <p:spPr>
          <a:xfrm>
            <a:off x="3649576" y="5450871"/>
            <a:ext cx="4892843" cy="584775"/>
          </a:xfrm>
          <a:prstGeom prst="rect">
            <a:avLst/>
          </a:prstGeom>
          <a:noFill/>
        </p:spPr>
        <p:txBody>
          <a:bodyPr wrap="square" rtlCol="0">
            <a:spAutoFit/>
          </a:bodyPr>
          <a:lstStyle/>
          <a:p>
            <a:pPr algn="ctr"/>
            <a:r>
              <a:rPr lang="en-US" sz="3200" dirty="0"/>
              <a:t>Warm Server</a:t>
            </a:r>
            <a:endParaRPr lang="LID4096" sz="3200" dirty="0"/>
          </a:p>
        </p:txBody>
      </p:sp>
      <p:sp>
        <p:nvSpPr>
          <p:cNvPr id="9" name="TextBox 8">
            <a:extLst>
              <a:ext uri="{FF2B5EF4-FFF2-40B4-BE49-F238E27FC236}">
                <a16:creationId xmlns:a16="http://schemas.microsoft.com/office/drawing/2014/main" id="{0A319756-03AA-86E5-8853-26BAD237A9D6}"/>
              </a:ext>
            </a:extLst>
          </p:cNvPr>
          <p:cNvSpPr txBox="1"/>
          <p:nvPr/>
        </p:nvSpPr>
        <p:spPr>
          <a:xfrm>
            <a:off x="7644061" y="5450871"/>
            <a:ext cx="4892843" cy="584775"/>
          </a:xfrm>
          <a:prstGeom prst="rect">
            <a:avLst/>
          </a:prstGeom>
          <a:noFill/>
        </p:spPr>
        <p:txBody>
          <a:bodyPr wrap="square" rtlCol="0">
            <a:spAutoFit/>
          </a:bodyPr>
          <a:lstStyle/>
          <a:p>
            <a:pPr algn="ctr"/>
            <a:r>
              <a:rPr lang="en-US" sz="3200" dirty="0"/>
              <a:t>Hot Server</a:t>
            </a:r>
            <a:endParaRPr lang="LID4096" sz="3200" dirty="0"/>
          </a:p>
        </p:txBody>
      </p:sp>
    </p:spTree>
    <p:extLst>
      <p:ext uri="{BB962C8B-B14F-4D97-AF65-F5344CB8AC3E}">
        <p14:creationId xmlns:p14="http://schemas.microsoft.com/office/powerpoint/2010/main" val="258471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B6D61-5037-0E8A-1674-A8D05A8CD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0BF12-EBFB-9352-39A6-A842FDFD249C}"/>
              </a:ext>
            </a:extLst>
          </p:cNvPr>
          <p:cNvSpPr>
            <a:spLocks noGrp="1"/>
          </p:cNvSpPr>
          <p:nvPr>
            <p:ph type="title"/>
          </p:nvPr>
        </p:nvSpPr>
        <p:spPr/>
        <p:txBody>
          <a:bodyPr/>
          <a:lstStyle/>
          <a:p>
            <a:r>
              <a:rPr lang="en-US" dirty="0"/>
              <a:t>Fileserver</a:t>
            </a:r>
            <a:endParaRPr lang="LID4096" dirty="0"/>
          </a:p>
        </p:txBody>
      </p:sp>
      <p:sp>
        <p:nvSpPr>
          <p:cNvPr id="5" name="TextBox 4">
            <a:extLst>
              <a:ext uri="{FF2B5EF4-FFF2-40B4-BE49-F238E27FC236}">
                <a16:creationId xmlns:a16="http://schemas.microsoft.com/office/drawing/2014/main" id="{B518E7BD-613C-8D50-5B95-03347208F21A}"/>
              </a:ext>
            </a:extLst>
          </p:cNvPr>
          <p:cNvSpPr txBox="1"/>
          <p:nvPr/>
        </p:nvSpPr>
        <p:spPr>
          <a:xfrm>
            <a:off x="3649578" y="1690688"/>
            <a:ext cx="4892843" cy="584775"/>
          </a:xfrm>
          <a:prstGeom prst="rect">
            <a:avLst/>
          </a:prstGeom>
          <a:noFill/>
        </p:spPr>
        <p:txBody>
          <a:bodyPr wrap="square" rtlCol="0">
            <a:spAutoFit/>
          </a:bodyPr>
          <a:lstStyle/>
          <a:p>
            <a:pPr algn="ctr"/>
            <a:r>
              <a:rPr lang="en-US" sz="3200" dirty="0"/>
              <a:t>Database Server</a:t>
            </a:r>
            <a:endParaRPr lang="LID4096" sz="3200" dirty="0"/>
          </a:p>
        </p:txBody>
      </p:sp>
      <p:pic>
        <p:nvPicPr>
          <p:cNvPr id="10" name="Afbeelding 12">
            <a:extLst>
              <a:ext uri="{FF2B5EF4-FFF2-40B4-BE49-F238E27FC236}">
                <a16:creationId xmlns:a16="http://schemas.microsoft.com/office/drawing/2014/main" id="{0B2D70A4-09BC-AF16-8D8D-B05B84065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8154" y="1931666"/>
            <a:ext cx="3235646" cy="3235646"/>
          </a:xfrm>
          <a:prstGeom prst="rect">
            <a:avLst/>
          </a:prstGeom>
        </p:spPr>
      </p:pic>
      <p:pic>
        <p:nvPicPr>
          <p:cNvPr id="11" name="Picture 2" descr="Table - Free shapes icons">
            <a:extLst>
              <a:ext uri="{FF2B5EF4-FFF2-40B4-BE49-F238E27FC236}">
                <a16:creationId xmlns:a16="http://schemas.microsoft.com/office/drawing/2014/main" id="{EFF3AD29-F994-1B8E-B219-F87F910C7D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18205" y="4479666"/>
            <a:ext cx="1123472" cy="11234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able - Free shapes icons">
            <a:extLst>
              <a:ext uri="{FF2B5EF4-FFF2-40B4-BE49-F238E27FC236}">
                <a16:creationId xmlns:a16="http://schemas.microsoft.com/office/drawing/2014/main" id="{89D49D75-34FF-50C6-E712-BA012A8870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7775" y="4707805"/>
            <a:ext cx="1123472" cy="11234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able - Free shapes icons">
            <a:extLst>
              <a:ext uri="{FF2B5EF4-FFF2-40B4-BE49-F238E27FC236}">
                <a16:creationId xmlns:a16="http://schemas.microsoft.com/office/drawing/2014/main" id="{EB4FFB10-9551-AB8F-8666-D90E8637C0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7345" y="4935944"/>
            <a:ext cx="1123472" cy="11234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Table - Free shapes icons">
            <a:extLst>
              <a:ext uri="{FF2B5EF4-FFF2-40B4-BE49-F238E27FC236}">
                <a16:creationId xmlns:a16="http://schemas.microsoft.com/office/drawing/2014/main" id="{2B6593FC-0D59-B460-1E6C-F28D24CDE5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6915" y="5164083"/>
            <a:ext cx="1123472" cy="1123472"/>
          </a:xfrm>
          <a:prstGeom prst="rect">
            <a:avLst/>
          </a:prstGeom>
          <a:noFill/>
          <a:extLst>
            <a:ext uri="{909E8E84-426E-40DD-AFC4-6F175D3DCCD1}">
              <a14:hiddenFill xmlns:a14="http://schemas.microsoft.com/office/drawing/2010/main">
                <a:solidFill>
                  <a:srgbClr val="FFFFFF"/>
                </a:solidFill>
              </a14:hiddenFill>
            </a:ext>
          </a:extLst>
        </p:spPr>
      </p:pic>
      <p:pic>
        <p:nvPicPr>
          <p:cNvPr id="15" name="Afbeelding 23" descr="http://vignette3.wikia.nocookie.net/gtawiki/images/c/c9/Computer_Icon.png/revision/latest?cb=20100421004434">
            <a:extLst>
              <a:ext uri="{FF2B5EF4-FFF2-40B4-BE49-F238E27FC236}">
                <a16:creationId xmlns:a16="http://schemas.microsoft.com/office/drawing/2014/main" id="{03B73EE1-13FE-109C-3760-D2E1259181A7}"/>
              </a:ext>
            </a:extLst>
          </p:cNvPr>
          <p:cNvPicPr/>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252950" y="2947598"/>
            <a:ext cx="1797492" cy="1722528"/>
          </a:xfrm>
          <a:prstGeom prst="rect">
            <a:avLst/>
          </a:prstGeom>
          <a:noFill/>
          <a:ln>
            <a:noFill/>
          </a:ln>
        </p:spPr>
      </p:pic>
      <p:pic>
        <p:nvPicPr>
          <p:cNvPr id="16" name="Picture 4" descr="Form - Free seo and web icons">
            <a:extLst>
              <a:ext uri="{FF2B5EF4-FFF2-40B4-BE49-F238E27FC236}">
                <a16:creationId xmlns:a16="http://schemas.microsoft.com/office/drawing/2014/main" id="{6B8B438D-D499-7B45-0123-70C1AD017A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1598" y="4670126"/>
            <a:ext cx="1265819" cy="12658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Magnifying glass - Free education icons">
            <a:extLst>
              <a:ext uri="{FF2B5EF4-FFF2-40B4-BE49-F238E27FC236}">
                <a16:creationId xmlns:a16="http://schemas.microsoft.com/office/drawing/2014/main" id="{DCD7BB5F-99B1-11BA-2F75-6577F71B4CC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52425" y="4861560"/>
            <a:ext cx="882950" cy="8829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Report - Free seo and web icons">
            <a:extLst>
              <a:ext uri="{FF2B5EF4-FFF2-40B4-BE49-F238E27FC236}">
                <a16:creationId xmlns:a16="http://schemas.microsoft.com/office/drawing/2014/main" id="{0B09D1A8-6EC8-FF1F-DB01-FFA713CA87F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35975" y="4658959"/>
            <a:ext cx="1265819" cy="1265819"/>
          </a:xfrm>
          <a:prstGeom prst="rect">
            <a:avLst/>
          </a:prstGeom>
          <a:noFill/>
          <a:extLst>
            <a:ext uri="{909E8E84-426E-40DD-AFC4-6F175D3DCCD1}">
              <a14:hiddenFill xmlns:a14="http://schemas.microsoft.com/office/drawing/2010/main">
                <a:solidFill>
                  <a:srgbClr val="FFFFFF"/>
                </a:solidFill>
              </a14:hiddenFill>
            </a:ext>
          </a:extLst>
        </p:spPr>
      </p:pic>
      <p:sp>
        <p:nvSpPr>
          <p:cNvPr id="19" name="Tekstvak 25">
            <a:extLst>
              <a:ext uri="{FF2B5EF4-FFF2-40B4-BE49-F238E27FC236}">
                <a16:creationId xmlns:a16="http://schemas.microsoft.com/office/drawing/2014/main" id="{EB4AA7FC-CCF1-AF78-F687-434F711AF1B1}"/>
              </a:ext>
            </a:extLst>
          </p:cNvPr>
          <p:cNvSpPr txBox="1"/>
          <p:nvPr/>
        </p:nvSpPr>
        <p:spPr>
          <a:xfrm>
            <a:off x="1500749" y="2339965"/>
            <a:ext cx="3405662" cy="707886"/>
          </a:xfrm>
          <a:prstGeom prst="rect">
            <a:avLst/>
          </a:prstGeom>
          <a:noFill/>
        </p:spPr>
        <p:txBody>
          <a:bodyPr wrap="square" rtlCol="0">
            <a:spAutoFit/>
          </a:bodyPr>
          <a:lstStyle/>
          <a:p>
            <a:pPr algn="ctr"/>
            <a:r>
              <a:rPr lang="nl-BE" sz="4000" dirty="0">
                <a:latin typeface="Barlow Condensed" panose="00000506000000000000" pitchFamily="2" charset="0"/>
              </a:rPr>
              <a:t>front-end</a:t>
            </a:r>
          </a:p>
        </p:txBody>
      </p:sp>
      <p:sp>
        <p:nvSpPr>
          <p:cNvPr id="20" name="Tekstvak 25">
            <a:extLst>
              <a:ext uri="{FF2B5EF4-FFF2-40B4-BE49-F238E27FC236}">
                <a16:creationId xmlns:a16="http://schemas.microsoft.com/office/drawing/2014/main" id="{6F39456C-87BC-BFD3-F604-0688641163F2}"/>
              </a:ext>
            </a:extLst>
          </p:cNvPr>
          <p:cNvSpPr txBox="1"/>
          <p:nvPr/>
        </p:nvSpPr>
        <p:spPr>
          <a:xfrm>
            <a:off x="7948137" y="2308365"/>
            <a:ext cx="3405662" cy="707886"/>
          </a:xfrm>
          <a:prstGeom prst="rect">
            <a:avLst/>
          </a:prstGeom>
          <a:noFill/>
        </p:spPr>
        <p:txBody>
          <a:bodyPr wrap="square" rtlCol="0">
            <a:spAutoFit/>
          </a:bodyPr>
          <a:lstStyle/>
          <a:p>
            <a:pPr algn="ctr"/>
            <a:r>
              <a:rPr lang="nl-BE" sz="4000" dirty="0">
                <a:latin typeface="Barlow Condensed" panose="00000506000000000000" pitchFamily="2" charset="0"/>
              </a:rPr>
              <a:t>Back-end</a:t>
            </a:r>
          </a:p>
        </p:txBody>
      </p:sp>
    </p:spTree>
    <p:extLst>
      <p:ext uri="{BB962C8B-B14F-4D97-AF65-F5344CB8AC3E}">
        <p14:creationId xmlns:p14="http://schemas.microsoft.com/office/powerpoint/2010/main" val="10566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FB24A-A93F-488D-6C39-5CA820EFA4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29A98-3FC1-B37C-97C9-F04F8B810040}"/>
              </a:ext>
            </a:extLst>
          </p:cNvPr>
          <p:cNvSpPr>
            <a:spLocks noGrp="1"/>
          </p:cNvSpPr>
          <p:nvPr>
            <p:ph type="title"/>
          </p:nvPr>
        </p:nvSpPr>
        <p:spPr/>
        <p:txBody>
          <a:bodyPr/>
          <a:lstStyle/>
          <a:p>
            <a:r>
              <a:rPr lang="en-US" dirty="0" err="1"/>
              <a:t>Mailserver</a:t>
            </a:r>
            <a:endParaRPr lang="LID4096" dirty="0"/>
          </a:p>
        </p:txBody>
      </p:sp>
      <p:sp>
        <p:nvSpPr>
          <p:cNvPr id="3" name="Rechthoek 18">
            <a:extLst>
              <a:ext uri="{FF2B5EF4-FFF2-40B4-BE49-F238E27FC236}">
                <a16:creationId xmlns:a16="http://schemas.microsoft.com/office/drawing/2014/main" id="{15763730-89CF-111F-18A8-1D36229B3B05}"/>
              </a:ext>
            </a:extLst>
          </p:cNvPr>
          <p:cNvSpPr/>
          <p:nvPr/>
        </p:nvSpPr>
        <p:spPr>
          <a:xfrm>
            <a:off x="1685625" y="1341988"/>
            <a:ext cx="3718560" cy="28556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algn="ctr"/>
            <a:r>
              <a:rPr lang="nl-BE" sz="3200" dirty="0">
                <a:latin typeface="Barlow Condensed" panose="00000506000000000000" pitchFamily="2" charset="0"/>
              </a:rPr>
              <a:t>MTA provider A</a:t>
            </a:r>
          </a:p>
        </p:txBody>
      </p:sp>
      <p:sp>
        <p:nvSpPr>
          <p:cNvPr id="4" name="Rechthoek 19">
            <a:extLst>
              <a:ext uri="{FF2B5EF4-FFF2-40B4-BE49-F238E27FC236}">
                <a16:creationId xmlns:a16="http://schemas.microsoft.com/office/drawing/2014/main" id="{9FC44939-B5A3-AF32-8B12-953F2D1CF7E6}"/>
              </a:ext>
            </a:extLst>
          </p:cNvPr>
          <p:cNvSpPr/>
          <p:nvPr/>
        </p:nvSpPr>
        <p:spPr>
          <a:xfrm>
            <a:off x="6741495" y="1341988"/>
            <a:ext cx="3718560" cy="28556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algn="ctr"/>
            <a:r>
              <a:rPr lang="nl-BE" sz="3200" dirty="0">
                <a:latin typeface="Barlow Condensed" panose="00000506000000000000" pitchFamily="2" charset="0"/>
              </a:rPr>
              <a:t>MTA provider B</a:t>
            </a:r>
          </a:p>
        </p:txBody>
      </p:sp>
      <p:sp>
        <p:nvSpPr>
          <p:cNvPr id="6" name="Rechthoek 24">
            <a:extLst>
              <a:ext uri="{FF2B5EF4-FFF2-40B4-BE49-F238E27FC236}">
                <a16:creationId xmlns:a16="http://schemas.microsoft.com/office/drawing/2014/main" id="{9CDEC71F-7C8B-118C-1F82-E94F7EA56E4E}"/>
              </a:ext>
            </a:extLst>
          </p:cNvPr>
          <p:cNvSpPr/>
          <p:nvPr/>
        </p:nvSpPr>
        <p:spPr>
          <a:xfrm>
            <a:off x="7647400" y="3999376"/>
            <a:ext cx="3718560" cy="18421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b"/>
          <a:lstStyle/>
          <a:p>
            <a:pPr algn="ctr"/>
            <a:r>
              <a:rPr lang="nl-BE" sz="3200" dirty="0">
                <a:latin typeface="Barlow Condensed" panose="00000506000000000000" pitchFamily="2" charset="0"/>
              </a:rPr>
              <a:t>MUA </a:t>
            </a:r>
            <a:r>
              <a:rPr lang="nl-BE" sz="3200" dirty="0" err="1">
                <a:latin typeface="Barlow Condensed" panose="00000506000000000000" pitchFamily="2" charset="0"/>
              </a:rPr>
              <a:t>client</a:t>
            </a:r>
            <a:r>
              <a:rPr lang="nl-BE" sz="3200" dirty="0">
                <a:latin typeface="Barlow Condensed" panose="00000506000000000000" pitchFamily="2" charset="0"/>
              </a:rPr>
              <a:t> B</a:t>
            </a:r>
          </a:p>
        </p:txBody>
      </p:sp>
      <p:sp>
        <p:nvSpPr>
          <p:cNvPr id="7" name="Rechthoek 26">
            <a:extLst>
              <a:ext uri="{FF2B5EF4-FFF2-40B4-BE49-F238E27FC236}">
                <a16:creationId xmlns:a16="http://schemas.microsoft.com/office/drawing/2014/main" id="{F036258D-EA01-6EA6-2906-0F6EF391ED07}"/>
              </a:ext>
            </a:extLst>
          </p:cNvPr>
          <p:cNvSpPr/>
          <p:nvPr/>
        </p:nvSpPr>
        <p:spPr>
          <a:xfrm>
            <a:off x="842228" y="4040897"/>
            <a:ext cx="3718560" cy="18421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b"/>
          <a:lstStyle/>
          <a:p>
            <a:pPr algn="ctr"/>
            <a:r>
              <a:rPr lang="nl-BE" sz="3200" dirty="0">
                <a:latin typeface="Barlow Condensed" panose="00000506000000000000" pitchFamily="2" charset="0"/>
              </a:rPr>
              <a:t>MUA </a:t>
            </a:r>
            <a:r>
              <a:rPr lang="nl-BE" sz="3200" dirty="0" err="1">
                <a:latin typeface="Barlow Condensed" panose="00000506000000000000" pitchFamily="2" charset="0"/>
              </a:rPr>
              <a:t>client</a:t>
            </a:r>
            <a:r>
              <a:rPr lang="nl-BE" sz="3200" dirty="0">
                <a:latin typeface="Barlow Condensed" panose="00000506000000000000" pitchFamily="2" charset="0"/>
              </a:rPr>
              <a:t> A</a:t>
            </a:r>
          </a:p>
        </p:txBody>
      </p:sp>
      <p:pic>
        <p:nvPicPr>
          <p:cNvPr id="8" name="Afbeelding 27">
            <a:extLst>
              <a:ext uri="{FF2B5EF4-FFF2-40B4-BE49-F238E27FC236}">
                <a16:creationId xmlns:a16="http://schemas.microsoft.com/office/drawing/2014/main" id="{D7D2D9F4-17BE-AF7E-17E9-EB5AF3EB8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5463" y="1449530"/>
            <a:ext cx="1585438" cy="1585438"/>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9" name="Afbeelding 28" descr="http://vignette3.wikia.nocookie.net/gtawiki/images/c/c9/Computer_Icon.png/revision/latest?cb=20100421004434">
            <a:extLst>
              <a:ext uri="{FF2B5EF4-FFF2-40B4-BE49-F238E27FC236}">
                <a16:creationId xmlns:a16="http://schemas.microsoft.com/office/drawing/2014/main" id="{062C9147-94FA-BB90-67B7-6AD791CDD0F7}"/>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225910" y="3998457"/>
            <a:ext cx="1080972" cy="1213364"/>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21" name="Afbeelding 29">
            <a:extLst>
              <a:ext uri="{FF2B5EF4-FFF2-40B4-BE49-F238E27FC236}">
                <a16:creationId xmlns:a16="http://schemas.microsoft.com/office/drawing/2014/main" id="{C4316692-FD01-0A9A-03DA-D4BE326965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4193" y="1450465"/>
            <a:ext cx="1585438" cy="1585438"/>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22" name="Afbeelding 30" descr="http://vignette3.wikia.nocookie.net/gtawiki/images/c/c9/Computer_Icon.png/revision/latest?cb=20100421004434">
            <a:extLst>
              <a:ext uri="{FF2B5EF4-FFF2-40B4-BE49-F238E27FC236}">
                <a16:creationId xmlns:a16="http://schemas.microsoft.com/office/drawing/2014/main" id="{E3E2C565-3D66-A27E-AFCF-B47DEB7D76E1}"/>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966194" y="4040897"/>
            <a:ext cx="1080972" cy="1213364"/>
          </a:xfrm>
          <a:prstGeom prst="rect">
            <a:avLst/>
          </a:prstGeom>
          <a:noFill/>
          <a:ln>
            <a:noFill/>
          </a:ln>
        </p:spPr>
        <p:style>
          <a:lnRef idx="0">
            <a:scrgbClr r="0" g="0" b="0"/>
          </a:lnRef>
          <a:fillRef idx="0">
            <a:scrgbClr r="0" g="0" b="0"/>
          </a:fillRef>
          <a:effectRef idx="0">
            <a:scrgbClr r="0" g="0" b="0"/>
          </a:effectRef>
          <a:fontRef idx="minor">
            <a:schemeClr val="dk1"/>
          </a:fontRef>
        </p:style>
      </p:pic>
      <p:cxnSp>
        <p:nvCxnSpPr>
          <p:cNvPr id="27" name="Rechte verbindingslijn met pijl 8">
            <a:extLst>
              <a:ext uri="{FF2B5EF4-FFF2-40B4-BE49-F238E27FC236}">
                <a16:creationId xmlns:a16="http://schemas.microsoft.com/office/drawing/2014/main" id="{09491650-ED22-059D-8434-0C6478F594CC}"/>
              </a:ext>
            </a:extLst>
          </p:cNvPr>
          <p:cNvCxnSpPr/>
          <p:nvPr/>
        </p:nvCxnSpPr>
        <p:spPr>
          <a:xfrm flipV="1">
            <a:off x="2875733" y="2971045"/>
            <a:ext cx="406897" cy="1027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8" name="Picture 4" descr="Read Mail Icon Outline Filled - Icon Shop - Download free icons for  commercial use">
            <a:extLst>
              <a:ext uri="{FF2B5EF4-FFF2-40B4-BE49-F238E27FC236}">
                <a16:creationId xmlns:a16="http://schemas.microsoft.com/office/drawing/2014/main" id="{425A69A6-23F3-0983-B958-A71AC9E17AE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2894" y="3281454"/>
            <a:ext cx="553528" cy="553528"/>
          </a:xfrm>
          <a:prstGeom prst="rect">
            <a:avLst/>
          </a:prstGeom>
          <a:noFill/>
          <a:ln>
            <a:noFill/>
          </a:ln>
        </p:spPr>
        <p:style>
          <a:lnRef idx="0">
            <a:scrgbClr r="0" g="0" b="0"/>
          </a:lnRef>
          <a:fillRef idx="0">
            <a:scrgbClr r="0" g="0" b="0"/>
          </a:fillRef>
          <a:effectRef idx="0">
            <a:scrgbClr r="0" g="0" b="0"/>
          </a:effectRef>
          <a:fontRef idx="minor">
            <a:schemeClr val="dk1"/>
          </a:fontRef>
        </p:style>
      </p:pic>
      <p:cxnSp>
        <p:nvCxnSpPr>
          <p:cNvPr id="29" name="Rechte verbindingslijn met pijl 34">
            <a:extLst>
              <a:ext uri="{FF2B5EF4-FFF2-40B4-BE49-F238E27FC236}">
                <a16:creationId xmlns:a16="http://schemas.microsoft.com/office/drawing/2014/main" id="{D380E224-8A10-7334-F6D6-9A63D70CAAF0}"/>
              </a:ext>
            </a:extLst>
          </p:cNvPr>
          <p:cNvCxnSpPr/>
          <p:nvPr/>
        </p:nvCxnSpPr>
        <p:spPr>
          <a:xfrm>
            <a:off x="4999293" y="2369570"/>
            <a:ext cx="2193414" cy="6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0" name="Picture 4" descr="Read Mail Icon Outline Filled - Icon Shop - Download free icons for  commercial use">
            <a:extLst>
              <a:ext uri="{FF2B5EF4-FFF2-40B4-BE49-F238E27FC236}">
                <a16:creationId xmlns:a16="http://schemas.microsoft.com/office/drawing/2014/main" id="{0CFDF3CF-F8F7-A820-8CD2-7B5FD50B47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7750" y="2694281"/>
            <a:ext cx="553528" cy="553528"/>
          </a:xfrm>
          <a:prstGeom prst="rect">
            <a:avLst/>
          </a:prstGeom>
          <a:noFill/>
          <a:ln>
            <a:noFill/>
          </a:ln>
        </p:spPr>
        <p:style>
          <a:lnRef idx="0">
            <a:scrgbClr r="0" g="0" b="0"/>
          </a:lnRef>
          <a:fillRef idx="0">
            <a:scrgbClr r="0" g="0" b="0"/>
          </a:fillRef>
          <a:effectRef idx="0">
            <a:scrgbClr r="0" g="0" b="0"/>
          </a:effectRef>
          <a:fontRef idx="minor">
            <a:schemeClr val="dk1"/>
          </a:fontRef>
        </p:style>
      </p:pic>
      <p:cxnSp>
        <p:nvCxnSpPr>
          <p:cNvPr id="31" name="Rechte verbindingslijn met pijl 37">
            <a:extLst>
              <a:ext uri="{FF2B5EF4-FFF2-40B4-BE49-F238E27FC236}">
                <a16:creationId xmlns:a16="http://schemas.microsoft.com/office/drawing/2014/main" id="{A57D9278-D55C-A4F2-E2F1-A9D4D084B834}"/>
              </a:ext>
            </a:extLst>
          </p:cNvPr>
          <p:cNvCxnSpPr/>
          <p:nvPr/>
        </p:nvCxnSpPr>
        <p:spPr>
          <a:xfrm>
            <a:off x="8966194" y="3013485"/>
            <a:ext cx="350134" cy="10274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2" name="Picture 4" descr="Read Mail Icon Outline Filled - Icon Shop - Download free icons for  commercial use">
            <a:extLst>
              <a:ext uri="{FF2B5EF4-FFF2-40B4-BE49-F238E27FC236}">
                <a16:creationId xmlns:a16="http://schemas.microsoft.com/office/drawing/2014/main" id="{03E5400B-6CE8-BB6C-07CE-41C2762028B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42558" y="3207987"/>
            <a:ext cx="553528" cy="553528"/>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38467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4429-C2C5-835C-2723-B3EE32C556C2}"/>
              </a:ext>
            </a:extLst>
          </p:cNvPr>
          <p:cNvSpPr>
            <a:spLocks noGrp="1"/>
          </p:cNvSpPr>
          <p:nvPr>
            <p:ph type="title"/>
          </p:nvPr>
        </p:nvSpPr>
        <p:spPr/>
        <p:txBody>
          <a:bodyPr/>
          <a:lstStyle/>
          <a:p>
            <a:r>
              <a:rPr lang="en-US" dirty="0" err="1"/>
              <a:t>Mailserver</a:t>
            </a:r>
            <a:endParaRPr lang="LID4096" dirty="0"/>
          </a:p>
        </p:txBody>
      </p:sp>
      <p:pic>
        <p:nvPicPr>
          <p:cNvPr id="4" name="Afbeelding 36">
            <a:extLst>
              <a:ext uri="{FF2B5EF4-FFF2-40B4-BE49-F238E27FC236}">
                <a16:creationId xmlns:a16="http://schemas.microsoft.com/office/drawing/2014/main" id="{E09EF1C0-1A16-F793-0853-BE71967489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0861" y="903329"/>
            <a:ext cx="2910277" cy="2910277"/>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5" name="Rechthoek 51">
            <a:extLst>
              <a:ext uri="{FF2B5EF4-FFF2-40B4-BE49-F238E27FC236}">
                <a16:creationId xmlns:a16="http://schemas.microsoft.com/office/drawing/2014/main" id="{CBD72791-95B1-1C92-B78C-C67849D29B96}"/>
              </a:ext>
            </a:extLst>
          </p:cNvPr>
          <p:cNvSpPr/>
          <p:nvPr/>
        </p:nvSpPr>
        <p:spPr>
          <a:xfrm>
            <a:off x="1584721" y="3641370"/>
            <a:ext cx="3718560" cy="18421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5400" dirty="0">
                <a:latin typeface="Barlow Condensed" panose="00000506000000000000" pitchFamily="2" charset="0"/>
              </a:rPr>
              <a:t>spamfilters</a:t>
            </a:r>
          </a:p>
        </p:txBody>
      </p:sp>
      <p:sp>
        <p:nvSpPr>
          <p:cNvPr id="6" name="Rechthoek 52">
            <a:extLst>
              <a:ext uri="{FF2B5EF4-FFF2-40B4-BE49-F238E27FC236}">
                <a16:creationId xmlns:a16="http://schemas.microsoft.com/office/drawing/2014/main" id="{077DED4E-567E-A8B9-9F1D-BE0443B6D691}"/>
              </a:ext>
            </a:extLst>
          </p:cNvPr>
          <p:cNvSpPr/>
          <p:nvPr/>
        </p:nvSpPr>
        <p:spPr>
          <a:xfrm>
            <a:off x="6644076" y="3641370"/>
            <a:ext cx="4709723" cy="18421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5400" dirty="0">
                <a:latin typeface="Barlow Condensed" panose="00000506000000000000" pitchFamily="2" charset="0"/>
              </a:rPr>
              <a:t>antivirusscanners</a:t>
            </a:r>
          </a:p>
        </p:txBody>
      </p:sp>
    </p:spTree>
    <p:extLst>
      <p:ext uri="{BB962C8B-B14F-4D97-AF65-F5344CB8AC3E}">
        <p14:creationId xmlns:p14="http://schemas.microsoft.com/office/powerpoint/2010/main" val="170832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6E87-0124-F679-EFBA-B7C3163D77AB}"/>
              </a:ext>
            </a:extLst>
          </p:cNvPr>
          <p:cNvSpPr>
            <a:spLocks noGrp="1"/>
          </p:cNvSpPr>
          <p:nvPr>
            <p:ph type="title"/>
          </p:nvPr>
        </p:nvSpPr>
        <p:spPr/>
        <p:txBody>
          <a:bodyPr/>
          <a:lstStyle/>
          <a:p>
            <a:r>
              <a:rPr lang="en-US" dirty="0" err="1"/>
              <a:t>Printserver</a:t>
            </a:r>
            <a:endParaRPr lang="LID4096" dirty="0"/>
          </a:p>
        </p:txBody>
      </p:sp>
      <p:sp>
        <p:nvSpPr>
          <p:cNvPr id="4" name="Tekstvak 36">
            <a:extLst>
              <a:ext uri="{FF2B5EF4-FFF2-40B4-BE49-F238E27FC236}">
                <a16:creationId xmlns:a16="http://schemas.microsoft.com/office/drawing/2014/main" id="{C00D977D-1B40-25C1-678D-CD49B047052D}"/>
              </a:ext>
            </a:extLst>
          </p:cNvPr>
          <p:cNvSpPr txBox="1"/>
          <p:nvPr/>
        </p:nvSpPr>
        <p:spPr>
          <a:xfrm>
            <a:off x="7833241" y="1730500"/>
            <a:ext cx="3950688" cy="1631216"/>
          </a:xfrm>
          <a:prstGeom prst="rect">
            <a:avLst/>
          </a:prstGeom>
          <a:noFill/>
        </p:spPr>
        <p:txBody>
          <a:bodyPr wrap="square" rtlCol="0">
            <a:spAutoFit/>
          </a:bodyPr>
          <a:lstStyle/>
          <a:p>
            <a:pPr algn="ctr"/>
            <a:r>
              <a:rPr lang="nl-BE" sz="5000" dirty="0">
                <a:latin typeface="Barlow Condensed" panose="00000506000000000000" pitchFamily="2" charset="0"/>
              </a:rPr>
              <a:t>ingebouwde printserver</a:t>
            </a:r>
          </a:p>
        </p:txBody>
      </p:sp>
      <p:pic>
        <p:nvPicPr>
          <p:cNvPr id="5" name="Picture 2" descr="Wifi Signal - Free technology icons">
            <a:extLst>
              <a:ext uri="{FF2B5EF4-FFF2-40B4-BE49-F238E27FC236}">
                <a16:creationId xmlns:a16="http://schemas.microsoft.com/office/drawing/2014/main" id="{43C7351A-BA05-7867-1C25-63F49EAE889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665390">
            <a:off x="6158793" y="989932"/>
            <a:ext cx="2498875" cy="2498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P LaserJet Enterprise M430f - Multifunction Printer - Laser - A4 - USB /  Ethernet - 3PZ55A#B19 - Redcorp.com/en">
            <a:extLst>
              <a:ext uri="{FF2B5EF4-FFF2-40B4-BE49-F238E27FC236}">
                <a16:creationId xmlns:a16="http://schemas.microsoft.com/office/drawing/2014/main" id="{F22731E7-1A25-222C-2A1C-8B64B3638E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737" y="1888899"/>
            <a:ext cx="6731137" cy="4139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ow to identify an Ethernet port - Quora">
            <a:extLst>
              <a:ext uri="{FF2B5EF4-FFF2-40B4-BE49-F238E27FC236}">
                <a16:creationId xmlns:a16="http://schemas.microsoft.com/office/drawing/2014/main" id="{E2D8ECCC-5CCC-C004-1929-3B14389D33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471" r="40697"/>
          <a:stretch/>
        </p:blipFill>
        <p:spPr bwMode="auto">
          <a:xfrm>
            <a:off x="6037178" y="4188177"/>
            <a:ext cx="2473294" cy="23046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37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502CC-64E0-013C-6104-A59BD76E76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2971D9-CBB6-E7B2-4AB4-99D841053A74}"/>
              </a:ext>
            </a:extLst>
          </p:cNvPr>
          <p:cNvSpPr>
            <a:spLocks noGrp="1"/>
          </p:cNvSpPr>
          <p:nvPr>
            <p:ph type="title"/>
          </p:nvPr>
        </p:nvSpPr>
        <p:spPr/>
        <p:txBody>
          <a:bodyPr/>
          <a:lstStyle/>
          <a:p>
            <a:r>
              <a:rPr lang="en-US" dirty="0" err="1"/>
              <a:t>Printserver</a:t>
            </a:r>
            <a:endParaRPr lang="LID4096" dirty="0"/>
          </a:p>
        </p:txBody>
      </p:sp>
      <p:pic>
        <p:nvPicPr>
          <p:cNvPr id="3" name="Afbeelding 3">
            <a:extLst>
              <a:ext uri="{FF2B5EF4-FFF2-40B4-BE49-F238E27FC236}">
                <a16:creationId xmlns:a16="http://schemas.microsoft.com/office/drawing/2014/main" id="{47CF0464-E538-EAAF-4A09-16491EFA4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548" y="943681"/>
            <a:ext cx="7578608" cy="5683956"/>
          </a:xfrm>
          <a:prstGeom prst="rect">
            <a:avLst/>
          </a:prstGeom>
        </p:spPr>
      </p:pic>
      <p:sp>
        <p:nvSpPr>
          <p:cNvPr id="8" name="Tekstvak 11">
            <a:extLst>
              <a:ext uri="{FF2B5EF4-FFF2-40B4-BE49-F238E27FC236}">
                <a16:creationId xmlns:a16="http://schemas.microsoft.com/office/drawing/2014/main" id="{3EED1815-FBE9-C3BB-0323-A440A0A7E86B}"/>
              </a:ext>
            </a:extLst>
          </p:cNvPr>
          <p:cNvSpPr txBox="1"/>
          <p:nvPr/>
        </p:nvSpPr>
        <p:spPr>
          <a:xfrm>
            <a:off x="7993662" y="1606324"/>
            <a:ext cx="3950688" cy="1631216"/>
          </a:xfrm>
          <a:prstGeom prst="rect">
            <a:avLst/>
          </a:prstGeom>
          <a:noFill/>
        </p:spPr>
        <p:txBody>
          <a:bodyPr wrap="square" rtlCol="0">
            <a:spAutoFit/>
          </a:bodyPr>
          <a:lstStyle/>
          <a:p>
            <a:pPr algn="ctr"/>
            <a:r>
              <a:rPr lang="nl-BE" sz="5000" dirty="0">
                <a:latin typeface="Barlow Condensed" panose="00000506000000000000" pitchFamily="2" charset="0"/>
              </a:rPr>
              <a:t>externe printserver</a:t>
            </a:r>
          </a:p>
        </p:txBody>
      </p:sp>
    </p:spTree>
    <p:extLst>
      <p:ext uri="{BB962C8B-B14F-4D97-AF65-F5344CB8AC3E}">
        <p14:creationId xmlns:p14="http://schemas.microsoft.com/office/powerpoint/2010/main" val="212933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51FDB-7D17-C9C5-DB6F-77E49A9B0639}"/>
              </a:ext>
            </a:extLst>
          </p:cNvPr>
          <p:cNvSpPr>
            <a:spLocks noGrp="1"/>
          </p:cNvSpPr>
          <p:nvPr>
            <p:ph type="title"/>
          </p:nvPr>
        </p:nvSpPr>
        <p:spPr/>
        <p:txBody>
          <a:bodyPr/>
          <a:lstStyle/>
          <a:p>
            <a:r>
              <a:rPr lang="en-US" dirty="0" err="1"/>
              <a:t>Printserver</a:t>
            </a:r>
            <a:endParaRPr lang="LID4096" dirty="0"/>
          </a:p>
        </p:txBody>
      </p:sp>
      <p:pic>
        <p:nvPicPr>
          <p:cNvPr id="4" name="Afbeelding 7">
            <a:extLst>
              <a:ext uri="{FF2B5EF4-FFF2-40B4-BE49-F238E27FC236}">
                <a16:creationId xmlns:a16="http://schemas.microsoft.com/office/drawing/2014/main" id="{3037299A-BD6B-414A-52D6-585077B3D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608" y="865264"/>
            <a:ext cx="2210014" cy="2210014"/>
          </a:xfrm>
          <a:prstGeom prst="rect">
            <a:avLst/>
          </a:prstGeom>
        </p:spPr>
      </p:pic>
      <p:pic>
        <p:nvPicPr>
          <p:cNvPr id="5" name="Afbeelding 8" descr="http://vignette3.wikia.nocookie.net/gtawiki/images/c/c9/Computer_Icon.png/revision/latest?cb=20100421004434">
            <a:extLst>
              <a:ext uri="{FF2B5EF4-FFF2-40B4-BE49-F238E27FC236}">
                <a16:creationId xmlns:a16="http://schemas.microsoft.com/office/drawing/2014/main" id="{4DB964A7-4975-94CA-7B81-150B770BC1E1}"/>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857777" y="3117862"/>
            <a:ext cx="994410" cy="1008028"/>
          </a:xfrm>
          <a:prstGeom prst="rect">
            <a:avLst/>
          </a:prstGeom>
          <a:noFill/>
          <a:ln>
            <a:noFill/>
          </a:ln>
        </p:spPr>
      </p:pic>
      <p:pic>
        <p:nvPicPr>
          <p:cNvPr id="6" name="Afbeelding 9" descr="http://vignette3.wikia.nocookie.net/gtawiki/images/c/c9/Computer_Icon.png/revision/latest?cb=20100421004434">
            <a:extLst>
              <a:ext uri="{FF2B5EF4-FFF2-40B4-BE49-F238E27FC236}">
                <a16:creationId xmlns:a16="http://schemas.microsoft.com/office/drawing/2014/main" id="{A35E8CA0-99FD-3F3E-6472-42E522F437C9}"/>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857777" y="5404721"/>
            <a:ext cx="994410" cy="1008028"/>
          </a:xfrm>
          <a:prstGeom prst="rect">
            <a:avLst/>
          </a:prstGeom>
          <a:noFill/>
          <a:ln>
            <a:noFill/>
          </a:ln>
        </p:spPr>
      </p:pic>
      <p:pic>
        <p:nvPicPr>
          <p:cNvPr id="7" name="Afbeelding 10" descr="http://vignette3.wikia.nocookie.net/gtawiki/images/c/c9/Computer_Icon.png/revision/latest?cb=20100421004434">
            <a:extLst>
              <a:ext uri="{FF2B5EF4-FFF2-40B4-BE49-F238E27FC236}">
                <a16:creationId xmlns:a16="http://schemas.microsoft.com/office/drawing/2014/main" id="{E5C9CD30-9505-92A2-73FA-498219F42295}"/>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426205" y="5484847"/>
            <a:ext cx="994410" cy="1008028"/>
          </a:xfrm>
          <a:prstGeom prst="rect">
            <a:avLst/>
          </a:prstGeom>
          <a:noFill/>
          <a:ln>
            <a:noFill/>
          </a:ln>
        </p:spPr>
      </p:pic>
      <p:pic>
        <p:nvPicPr>
          <p:cNvPr id="8" name="Afbeelding 11" descr="http://www.clker.com/cliparts/b/X/g/A/u/c/switch-blue-hi.png">
            <a:extLst>
              <a:ext uri="{FF2B5EF4-FFF2-40B4-BE49-F238E27FC236}">
                <a16:creationId xmlns:a16="http://schemas.microsoft.com/office/drawing/2014/main" id="{C696B5D3-F629-1A6B-1AA9-0875C1C7438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3395" y="3944846"/>
            <a:ext cx="703955" cy="440417"/>
          </a:xfrm>
          <a:prstGeom prst="rect">
            <a:avLst/>
          </a:prstGeom>
          <a:noFill/>
          <a:ln>
            <a:noFill/>
          </a:ln>
        </p:spPr>
      </p:pic>
      <p:cxnSp>
        <p:nvCxnSpPr>
          <p:cNvPr id="9" name="Rechte verbindingslijn 12">
            <a:extLst>
              <a:ext uri="{FF2B5EF4-FFF2-40B4-BE49-F238E27FC236}">
                <a16:creationId xmlns:a16="http://schemas.microsoft.com/office/drawing/2014/main" id="{2417384D-21C4-5A9C-71F5-EEEF2B336D80}"/>
              </a:ext>
            </a:extLst>
          </p:cNvPr>
          <p:cNvCxnSpPr/>
          <p:nvPr/>
        </p:nvCxnSpPr>
        <p:spPr>
          <a:xfrm flipH="1">
            <a:off x="8277526" y="2733660"/>
            <a:ext cx="143089" cy="1132857"/>
          </a:xfrm>
          <a:prstGeom prst="line">
            <a:avLst/>
          </a:prstGeom>
          <a:ln/>
        </p:spPr>
        <p:style>
          <a:lnRef idx="1">
            <a:schemeClr val="dk1"/>
          </a:lnRef>
          <a:fillRef idx="0">
            <a:schemeClr val="dk1"/>
          </a:fillRef>
          <a:effectRef idx="0">
            <a:schemeClr val="dk1"/>
          </a:effectRef>
          <a:fontRef idx="minor">
            <a:schemeClr val="tx1"/>
          </a:fontRef>
        </p:style>
      </p:cxnSp>
      <p:cxnSp>
        <p:nvCxnSpPr>
          <p:cNvPr id="10" name="Rechte verbindingslijn 13">
            <a:extLst>
              <a:ext uri="{FF2B5EF4-FFF2-40B4-BE49-F238E27FC236}">
                <a16:creationId xmlns:a16="http://schemas.microsoft.com/office/drawing/2014/main" id="{DE03AA3D-28EA-FFB0-F408-BDC5125B4717}"/>
              </a:ext>
            </a:extLst>
          </p:cNvPr>
          <p:cNvCxnSpPr/>
          <p:nvPr/>
        </p:nvCxnSpPr>
        <p:spPr>
          <a:xfrm flipH="1">
            <a:off x="8635667" y="3866517"/>
            <a:ext cx="1135375" cy="170809"/>
          </a:xfrm>
          <a:prstGeom prst="line">
            <a:avLst/>
          </a:prstGeom>
          <a:ln/>
        </p:spPr>
        <p:style>
          <a:lnRef idx="1">
            <a:schemeClr val="dk1"/>
          </a:lnRef>
          <a:fillRef idx="0">
            <a:schemeClr val="dk1"/>
          </a:fillRef>
          <a:effectRef idx="0">
            <a:schemeClr val="dk1"/>
          </a:effectRef>
          <a:fontRef idx="minor">
            <a:schemeClr val="tx1"/>
          </a:fontRef>
        </p:style>
      </p:cxnSp>
      <p:cxnSp>
        <p:nvCxnSpPr>
          <p:cNvPr id="11" name="Rechte verbindingslijn 14">
            <a:extLst>
              <a:ext uri="{FF2B5EF4-FFF2-40B4-BE49-F238E27FC236}">
                <a16:creationId xmlns:a16="http://schemas.microsoft.com/office/drawing/2014/main" id="{C03DDAB7-58CF-A334-143A-48D06A3CA912}"/>
              </a:ext>
            </a:extLst>
          </p:cNvPr>
          <p:cNvCxnSpPr/>
          <p:nvPr/>
        </p:nvCxnSpPr>
        <p:spPr>
          <a:xfrm flipH="1" flipV="1">
            <a:off x="8420615" y="4401293"/>
            <a:ext cx="1350428" cy="1083554"/>
          </a:xfrm>
          <a:prstGeom prst="line">
            <a:avLst/>
          </a:prstGeom>
          <a:ln/>
        </p:spPr>
        <p:style>
          <a:lnRef idx="1">
            <a:schemeClr val="dk1"/>
          </a:lnRef>
          <a:fillRef idx="0">
            <a:schemeClr val="dk1"/>
          </a:fillRef>
          <a:effectRef idx="0">
            <a:schemeClr val="dk1"/>
          </a:effectRef>
          <a:fontRef idx="minor">
            <a:schemeClr val="tx1"/>
          </a:fontRef>
        </p:style>
      </p:cxnSp>
      <p:cxnSp>
        <p:nvCxnSpPr>
          <p:cNvPr id="12" name="Rechte verbindingslijn 15">
            <a:extLst>
              <a:ext uri="{FF2B5EF4-FFF2-40B4-BE49-F238E27FC236}">
                <a16:creationId xmlns:a16="http://schemas.microsoft.com/office/drawing/2014/main" id="{CE4302A5-5920-C42A-97CE-886252AA43D0}"/>
              </a:ext>
            </a:extLst>
          </p:cNvPr>
          <p:cNvCxnSpPr/>
          <p:nvPr/>
        </p:nvCxnSpPr>
        <p:spPr>
          <a:xfrm flipV="1">
            <a:off x="8060356" y="4463592"/>
            <a:ext cx="95016" cy="1008134"/>
          </a:xfrm>
          <a:prstGeom prst="line">
            <a:avLst/>
          </a:prstGeom>
          <a:ln/>
        </p:spPr>
        <p:style>
          <a:lnRef idx="1">
            <a:schemeClr val="dk1"/>
          </a:lnRef>
          <a:fillRef idx="0">
            <a:schemeClr val="dk1"/>
          </a:fillRef>
          <a:effectRef idx="0">
            <a:schemeClr val="dk1"/>
          </a:effectRef>
          <a:fontRef idx="minor">
            <a:schemeClr val="tx1"/>
          </a:fontRef>
        </p:style>
      </p:cxnSp>
      <p:pic>
        <p:nvPicPr>
          <p:cNvPr id="13" name="Picture 2" descr="Printer - Free education icons">
            <a:extLst>
              <a:ext uri="{FF2B5EF4-FFF2-40B4-BE49-F238E27FC236}">
                <a16:creationId xmlns:a16="http://schemas.microsoft.com/office/drawing/2014/main" id="{6D59E2F4-6D8F-A044-7403-5A73F0BCE47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8069" y="3455763"/>
            <a:ext cx="1858999" cy="185899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Rechte verbindingslijn 19">
            <a:extLst>
              <a:ext uri="{FF2B5EF4-FFF2-40B4-BE49-F238E27FC236}">
                <a16:creationId xmlns:a16="http://schemas.microsoft.com/office/drawing/2014/main" id="{F9C60A28-5005-4E21-5BDA-C84A1574B973}"/>
              </a:ext>
            </a:extLst>
          </p:cNvPr>
          <p:cNvCxnSpPr/>
          <p:nvPr/>
        </p:nvCxnSpPr>
        <p:spPr>
          <a:xfrm flipH="1">
            <a:off x="6767545" y="4174862"/>
            <a:ext cx="907533" cy="0"/>
          </a:xfrm>
          <a:prstGeom prst="line">
            <a:avLst/>
          </a:prstGeom>
          <a:ln/>
        </p:spPr>
        <p:style>
          <a:lnRef idx="1">
            <a:schemeClr val="dk1"/>
          </a:lnRef>
          <a:fillRef idx="0">
            <a:schemeClr val="dk1"/>
          </a:fillRef>
          <a:effectRef idx="0">
            <a:schemeClr val="dk1"/>
          </a:effectRef>
          <a:fontRef idx="minor">
            <a:schemeClr val="tx1"/>
          </a:fontRef>
        </p:style>
      </p:cxnSp>
      <p:sp>
        <p:nvSpPr>
          <p:cNvPr id="15" name="Tekstvak 21">
            <a:extLst>
              <a:ext uri="{FF2B5EF4-FFF2-40B4-BE49-F238E27FC236}">
                <a16:creationId xmlns:a16="http://schemas.microsoft.com/office/drawing/2014/main" id="{691C54E5-ABAF-C1A0-08C3-582B83B1E7C9}"/>
              </a:ext>
            </a:extLst>
          </p:cNvPr>
          <p:cNvSpPr txBox="1"/>
          <p:nvPr/>
        </p:nvSpPr>
        <p:spPr>
          <a:xfrm>
            <a:off x="1350271" y="1789882"/>
            <a:ext cx="3895701" cy="861774"/>
          </a:xfrm>
          <a:prstGeom prst="rect">
            <a:avLst/>
          </a:prstGeom>
          <a:noFill/>
        </p:spPr>
        <p:txBody>
          <a:bodyPr wrap="square" rtlCol="0">
            <a:spAutoFit/>
          </a:bodyPr>
          <a:lstStyle/>
          <a:p>
            <a:pPr algn="ctr"/>
            <a:r>
              <a:rPr lang="nl-BE" sz="5000" dirty="0">
                <a:latin typeface="Barlow Condensed" panose="00000506000000000000" pitchFamily="2" charset="0"/>
              </a:rPr>
              <a:t>netwerkprinter</a:t>
            </a:r>
          </a:p>
        </p:txBody>
      </p:sp>
    </p:spTree>
    <p:extLst>
      <p:ext uri="{BB962C8B-B14F-4D97-AF65-F5344CB8AC3E}">
        <p14:creationId xmlns:p14="http://schemas.microsoft.com/office/powerpoint/2010/main" val="165412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C1FD9-5E24-CA7D-27E1-CBFE62B4B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02F1D-6DFD-0356-BB24-FD4DBC1181BE}"/>
              </a:ext>
            </a:extLst>
          </p:cNvPr>
          <p:cNvSpPr>
            <a:spLocks noGrp="1"/>
          </p:cNvSpPr>
          <p:nvPr>
            <p:ph type="title"/>
          </p:nvPr>
        </p:nvSpPr>
        <p:spPr/>
        <p:txBody>
          <a:bodyPr/>
          <a:lstStyle/>
          <a:p>
            <a:r>
              <a:rPr lang="en-US" dirty="0" err="1"/>
              <a:t>Printserver</a:t>
            </a:r>
            <a:endParaRPr lang="LID4096" dirty="0"/>
          </a:p>
        </p:txBody>
      </p:sp>
      <p:pic>
        <p:nvPicPr>
          <p:cNvPr id="4" name="Afbeelding 7">
            <a:extLst>
              <a:ext uri="{FF2B5EF4-FFF2-40B4-BE49-F238E27FC236}">
                <a16:creationId xmlns:a16="http://schemas.microsoft.com/office/drawing/2014/main" id="{B8B7B431-1890-C902-1A45-4D703832D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608" y="865264"/>
            <a:ext cx="2210014" cy="2210014"/>
          </a:xfrm>
          <a:prstGeom prst="rect">
            <a:avLst/>
          </a:prstGeom>
        </p:spPr>
      </p:pic>
      <p:pic>
        <p:nvPicPr>
          <p:cNvPr id="5" name="Afbeelding 8" descr="http://vignette3.wikia.nocookie.net/gtawiki/images/c/c9/Computer_Icon.png/revision/latest?cb=20100421004434">
            <a:extLst>
              <a:ext uri="{FF2B5EF4-FFF2-40B4-BE49-F238E27FC236}">
                <a16:creationId xmlns:a16="http://schemas.microsoft.com/office/drawing/2014/main" id="{AC6B15BA-A510-A01C-0766-1EA9787B57D8}"/>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857777" y="3117862"/>
            <a:ext cx="994410" cy="1008028"/>
          </a:xfrm>
          <a:prstGeom prst="rect">
            <a:avLst/>
          </a:prstGeom>
          <a:noFill/>
          <a:ln>
            <a:noFill/>
          </a:ln>
        </p:spPr>
      </p:pic>
      <p:pic>
        <p:nvPicPr>
          <p:cNvPr id="6" name="Afbeelding 9" descr="http://vignette3.wikia.nocookie.net/gtawiki/images/c/c9/Computer_Icon.png/revision/latest?cb=20100421004434">
            <a:extLst>
              <a:ext uri="{FF2B5EF4-FFF2-40B4-BE49-F238E27FC236}">
                <a16:creationId xmlns:a16="http://schemas.microsoft.com/office/drawing/2014/main" id="{B238A101-5A9C-2A4D-F790-7C013944483D}"/>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857777" y="5404721"/>
            <a:ext cx="994410" cy="1008028"/>
          </a:xfrm>
          <a:prstGeom prst="rect">
            <a:avLst/>
          </a:prstGeom>
          <a:noFill/>
          <a:ln>
            <a:noFill/>
          </a:ln>
        </p:spPr>
      </p:pic>
      <p:pic>
        <p:nvPicPr>
          <p:cNvPr id="7" name="Afbeelding 10" descr="http://vignette3.wikia.nocookie.net/gtawiki/images/c/c9/Computer_Icon.png/revision/latest?cb=20100421004434">
            <a:extLst>
              <a:ext uri="{FF2B5EF4-FFF2-40B4-BE49-F238E27FC236}">
                <a16:creationId xmlns:a16="http://schemas.microsoft.com/office/drawing/2014/main" id="{4FED31C1-4760-4F50-A21F-2683A13A35C7}"/>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426205" y="5484847"/>
            <a:ext cx="994410" cy="1008028"/>
          </a:xfrm>
          <a:prstGeom prst="rect">
            <a:avLst/>
          </a:prstGeom>
          <a:noFill/>
          <a:ln>
            <a:noFill/>
          </a:ln>
        </p:spPr>
      </p:pic>
      <p:pic>
        <p:nvPicPr>
          <p:cNvPr id="8" name="Afbeelding 11" descr="http://www.clker.com/cliparts/b/X/g/A/u/c/switch-blue-hi.png">
            <a:extLst>
              <a:ext uri="{FF2B5EF4-FFF2-40B4-BE49-F238E27FC236}">
                <a16:creationId xmlns:a16="http://schemas.microsoft.com/office/drawing/2014/main" id="{1CE9F86F-9C8B-37FA-406A-2906957DE4A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3395" y="3944846"/>
            <a:ext cx="703955" cy="440417"/>
          </a:xfrm>
          <a:prstGeom prst="rect">
            <a:avLst/>
          </a:prstGeom>
          <a:noFill/>
          <a:ln>
            <a:noFill/>
          </a:ln>
        </p:spPr>
      </p:pic>
      <p:cxnSp>
        <p:nvCxnSpPr>
          <p:cNvPr id="9" name="Rechte verbindingslijn 12">
            <a:extLst>
              <a:ext uri="{FF2B5EF4-FFF2-40B4-BE49-F238E27FC236}">
                <a16:creationId xmlns:a16="http://schemas.microsoft.com/office/drawing/2014/main" id="{C0E26924-93BF-6D4F-C4EE-822F00BEB6AD}"/>
              </a:ext>
            </a:extLst>
          </p:cNvPr>
          <p:cNvCxnSpPr/>
          <p:nvPr/>
        </p:nvCxnSpPr>
        <p:spPr>
          <a:xfrm flipH="1">
            <a:off x="8277526" y="2733660"/>
            <a:ext cx="143089" cy="1132857"/>
          </a:xfrm>
          <a:prstGeom prst="line">
            <a:avLst/>
          </a:prstGeom>
          <a:ln/>
        </p:spPr>
        <p:style>
          <a:lnRef idx="1">
            <a:schemeClr val="dk1"/>
          </a:lnRef>
          <a:fillRef idx="0">
            <a:schemeClr val="dk1"/>
          </a:fillRef>
          <a:effectRef idx="0">
            <a:schemeClr val="dk1"/>
          </a:effectRef>
          <a:fontRef idx="minor">
            <a:schemeClr val="tx1"/>
          </a:fontRef>
        </p:style>
      </p:cxnSp>
      <p:cxnSp>
        <p:nvCxnSpPr>
          <p:cNvPr id="10" name="Rechte verbindingslijn 13">
            <a:extLst>
              <a:ext uri="{FF2B5EF4-FFF2-40B4-BE49-F238E27FC236}">
                <a16:creationId xmlns:a16="http://schemas.microsoft.com/office/drawing/2014/main" id="{2FB709E8-E09C-1FC2-4392-728211E75C83}"/>
              </a:ext>
            </a:extLst>
          </p:cNvPr>
          <p:cNvCxnSpPr/>
          <p:nvPr/>
        </p:nvCxnSpPr>
        <p:spPr>
          <a:xfrm flipH="1">
            <a:off x="8635667" y="3866517"/>
            <a:ext cx="1135375" cy="170809"/>
          </a:xfrm>
          <a:prstGeom prst="line">
            <a:avLst/>
          </a:prstGeom>
          <a:ln/>
        </p:spPr>
        <p:style>
          <a:lnRef idx="1">
            <a:schemeClr val="dk1"/>
          </a:lnRef>
          <a:fillRef idx="0">
            <a:schemeClr val="dk1"/>
          </a:fillRef>
          <a:effectRef idx="0">
            <a:schemeClr val="dk1"/>
          </a:effectRef>
          <a:fontRef idx="minor">
            <a:schemeClr val="tx1"/>
          </a:fontRef>
        </p:style>
      </p:cxnSp>
      <p:cxnSp>
        <p:nvCxnSpPr>
          <p:cNvPr id="11" name="Rechte verbindingslijn 14">
            <a:extLst>
              <a:ext uri="{FF2B5EF4-FFF2-40B4-BE49-F238E27FC236}">
                <a16:creationId xmlns:a16="http://schemas.microsoft.com/office/drawing/2014/main" id="{610B1DD6-DDC1-20A9-4C03-C5E97B99B3AB}"/>
              </a:ext>
            </a:extLst>
          </p:cNvPr>
          <p:cNvCxnSpPr/>
          <p:nvPr/>
        </p:nvCxnSpPr>
        <p:spPr>
          <a:xfrm flipH="1" flipV="1">
            <a:off x="8420615" y="4401293"/>
            <a:ext cx="1350428" cy="1083554"/>
          </a:xfrm>
          <a:prstGeom prst="line">
            <a:avLst/>
          </a:prstGeom>
          <a:ln/>
        </p:spPr>
        <p:style>
          <a:lnRef idx="1">
            <a:schemeClr val="dk1"/>
          </a:lnRef>
          <a:fillRef idx="0">
            <a:schemeClr val="dk1"/>
          </a:fillRef>
          <a:effectRef idx="0">
            <a:schemeClr val="dk1"/>
          </a:effectRef>
          <a:fontRef idx="minor">
            <a:schemeClr val="tx1"/>
          </a:fontRef>
        </p:style>
      </p:cxnSp>
      <p:cxnSp>
        <p:nvCxnSpPr>
          <p:cNvPr id="12" name="Rechte verbindingslijn 15">
            <a:extLst>
              <a:ext uri="{FF2B5EF4-FFF2-40B4-BE49-F238E27FC236}">
                <a16:creationId xmlns:a16="http://schemas.microsoft.com/office/drawing/2014/main" id="{F8AC2FC6-760A-D383-F783-6520354289BD}"/>
              </a:ext>
            </a:extLst>
          </p:cNvPr>
          <p:cNvCxnSpPr/>
          <p:nvPr/>
        </p:nvCxnSpPr>
        <p:spPr>
          <a:xfrm flipV="1">
            <a:off x="8060356" y="4463592"/>
            <a:ext cx="95016" cy="1008134"/>
          </a:xfrm>
          <a:prstGeom prst="line">
            <a:avLst/>
          </a:prstGeom>
          <a:ln/>
        </p:spPr>
        <p:style>
          <a:lnRef idx="1">
            <a:schemeClr val="dk1"/>
          </a:lnRef>
          <a:fillRef idx="0">
            <a:schemeClr val="dk1"/>
          </a:fillRef>
          <a:effectRef idx="0">
            <a:schemeClr val="dk1"/>
          </a:effectRef>
          <a:fontRef idx="minor">
            <a:schemeClr val="tx1"/>
          </a:fontRef>
        </p:style>
      </p:cxnSp>
      <p:pic>
        <p:nvPicPr>
          <p:cNvPr id="13" name="Picture 2" descr="Printer - Free education icons">
            <a:extLst>
              <a:ext uri="{FF2B5EF4-FFF2-40B4-BE49-F238E27FC236}">
                <a16:creationId xmlns:a16="http://schemas.microsoft.com/office/drawing/2014/main" id="{8B1AC930-D020-2A1E-59B2-50C1A92A654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8069" y="3455763"/>
            <a:ext cx="1858999" cy="185899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Rechte verbindingslijn 19">
            <a:extLst>
              <a:ext uri="{FF2B5EF4-FFF2-40B4-BE49-F238E27FC236}">
                <a16:creationId xmlns:a16="http://schemas.microsoft.com/office/drawing/2014/main" id="{751840BD-8707-C6D5-E8B6-74AC88AE2D27}"/>
              </a:ext>
            </a:extLst>
          </p:cNvPr>
          <p:cNvCxnSpPr>
            <a:cxnSpLocks/>
          </p:cNvCxnSpPr>
          <p:nvPr/>
        </p:nvCxnSpPr>
        <p:spPr>
          <a:xfrm flipH="1" flipV="1">
            <a:off x="6767545" y="4174862"/>
            <a:ext cx="868497" cy="1229859"/>
          </a:xfrm>
          <a:prstGeom prst="line">
            <a:avLst/>
          </a:prstGeom>
          <a:ln/>
        </p:spPr>
        <p:style>
          <a:lnRef idx="1">
            <a:schemeClr val="dk1"/>
          </a:lnRef>
          <a:fillRef idx="0">
            <a:schemeClr val="dk1"/>
          </a:fillRef>
          <a:effectRef idx="0">
            <a:schemeClr val="dk1"/>
          </a:effectRef>
          <a:fontRef idx="minor">
            <a:schemeClr val="tx1"/>
          </a:fontRef>
        </p:style>
      </p:cxnSp>
      <p:sp>
        <p:nvSpPr>
          <p:cNvPr id="15" name="Tekstvak 21">
            <a:extLst>
              <a:ext uri="{FF2B5EF4-FFF2-40B4-BE49-F238E27FC236}">
                <a16:creationId xmlns:a16="http://schemas.microsoft.com/office/drawing/2014/main" id="{23F64060-890C-9C72-90AE-D33BD2C6E4C6}"/>
              </a:ext>
            </a:extLst>
          </p:cNvPr>
          <p:cNvSpPr txBox="1"/>
          <p:nvPr/>
        </p:nvSpPr>
        <p:spPr>
          <a:xfrm>
            <a:off x="1350271" y="1789882"/>
            <a:ext cx="3895701" cy="861774"/>
          </a:xfrm>
          <a:prstGeom prst="rect">
            <a:avLst/>
          </a:prstGeom>
          <a:noFill/>
        </p:spPr>
        <p:txBody>
          <a:bodyPr wrap="square" rtlCol="0">
            <a:spAutoFit/>
          </a:bodyPr>
          <a:lstStyle/>
          <a:p>
            <a:pPr algn="ctr"/>
            <a:r>
              <a:rPr lang="nl-BE" sz="5000" dirty="0">
                <a:latin typeface="Barlow Condensed" panose="00000506000000000000" pitchFamily="2" charset="0"/>
              </a:rPr>
              <a:t>Gedeelde printer</a:t>
            </a:r>
          </a:p>
        </p:txBody>
      </p:sp>
    </p:spTree>
    <p:extLst>
      <p:ext uri="{BB962C8B-B14F-4D97-AF65-F5344CB8AC3E}">
        <p14:creationId xmlns:p14="http://schemas.microsoft.com/office/powerpoint/2010/main" val="321211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9E09-0E06-9EB8-2448-3D68DC7EE1A4}"/>
              </a:ext>
            </a:extLst>
          </p:cNvPr>
          <p:cNvSpPr>
            <a:spLocks noGrp="1"/>
          </p:cNvSpPr>
          <p:nvPr>
            <p:ph type="title"/>
          </p:nvPr>
        </p:nvSpPr>
        <p:spPr/>
        <p:txBody>
          <a:bodyPr/>
          <a:lstStyle/>
          <a:p>
            <a:r>
              <a:rPr lang="en-US" dirty="0"/>
              <a:t>Client/server </a:t>
            </a:r>
            <a:r>
              <a:rPr lang="en-US" dirty="0" err="1"/>
              <a:t>verwerking</a:t>
            </a:r>
            <a:endParaRPr lang="LID4096" dirty="0"/>
          </a:p>
        </p:txBody>
      </p:sp>
      <p:cxnSp>
        <p:nvCxnSpPr>
          <p:cNvPr id="4" name="Rechte verbindingslijn 6">
            <a:extLst>
              <a:ext uri="{FF2B5EF4-FFF2-40B4-BE49-F238E27FC236}">
                <a16:creationId xmlns:a16="http://schemas.microsoft.com/office/drawing/2014/main" id="{5BBC23F2-BD8A-E9BC-9CA9-DAFC34450DF4}"/>
              </a:ext>
            </a:extLst>
          </p:cNvPr>
          <p:cNvCxnSpPr/>
          <p:nvPr/>
        </p:nvCxnSpPr>
        <p:spPr>
          <a:xfrm flipV="1">
            <a:off x="3244315" y="3702952"/>
            <a:ext cx="5623560" cy="2286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Afbeelding 1">
            <a:extLst>
              <a:ext uri="{FF2B5EF4-FFF2-40B4-BE49-F238E27FC236}">
                <a16:creationId xmlns:a16="http://schemas.microsoft.com/office/drawing/2014/main" id="{873462E5-ACB2-3EFE-E04D-6B731CDDE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7854" y="2390407"/>
            <a:ext cx="2199323" cy="2199323"/>
          </a:xfrm>
          <a:prstGeom prst="rect">
            <a:avLst/>
          </a:prstGeom>
        </p:spPr>
      </p:pic>
      <p:pic>
        <p:nvPicPr>
          <p:cNvPr id="6" name="Afbeelding 8" descr="http://vignette3.wikia.nocookie.net/gtawiki/images/c/c9/Computer_Icon.png/revision/latest?cb=20100421004434">
            <a:extLst>
              <a:ext uri="{FF2B5EF4-FFF2-40B4-BE49-F238E27FC236}">
                <a16:creationId xmlns:a16="http://schemas.microsoft.com/office/drawing/2014/main" id="{FFE9BAA2-DE5F-551E-F9F9-0787617C7436}"/>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752694" y="2790713"/>
            <a:ext cx="1651641" cy="1620642"/>
          </a:xfrm>
          <a:prstGeom prst="rect">
            <a:avLst/>
          </a:prstGeom>
          <a:noFill/>
          <a:ln>
            <a:noFill/>
          </a:ln>
        </p:spPr>
      </p:pic>
      <p:sp>
        <p:nvSpPr>
          <p:cNvPr id="7" name="TextBox 6">
            <a:extLst>
              <a:ext uri="{FF2B5EF4-FFF2-40B4-BE49-F238E27FC236}">
                <a16:creationId xmlns:a16="http://schemas.microsoft.com/office/drawing/2014/main" id="{6C75C31D-5B90-1C56-ADC2-AA9E7450E06A}"/>
              </a:ext>
            </a:extLst>
          </p:cNvPr>
          <p:cNvSpPr txBox="1"/>
          <p:nvPr/>
        </p:nvSpPr>
        <p:spPr>
          <a:xfrm>
            <a:off x="1042737" y="4589730"/>
            <a:ext cx="3192379" cy="1754326"/>
          </a:xfrm>
          <a:prstGeom prst="rect">
            <a:avLst/>
          </a:prstGeom>
          <a:noFill/>
        </p:spPr>
        <p:txBody>
          <a:bodyPr wrap="square" rtlCol="0">
            <a:spAutoFit/>
          </a:bodyPr>
          <a:lstStyle/>
          <a:p>
            <a:pPr algn="ctr"/>
            <a:r>
              <a:rPr lang="en-US" sz="3600" dirty="0" err="1"/>
              <a:t>Invoer</a:t>
            </a:r>
            <a:endParaRPr lang="en-US" sz="3600" dirty="0"/>
          </a:p>
          <a:p>
            <a:pPr algn="ctr"/>
            <a:r>
              <a:rPr lang="en-US" sz="3600" dirty="0" err="1"/>
              <a:t>Verwerking</a:t>
            </a:r>
            <a:endParaRPr lang="en-US" sz="3600" dirty="0"/>
          </a:p>
          <a:p>
            <a:pPr algn="ctr"/>
            <a:r>
              <a:rPr lang="en-US" sz="3600" dirty="0" err="1"/>
              <a:t>Uitvoer</a:t>
            </a:r>
            <a:endParaRPr lang="LID4096" sz="3600" dirty="0"/>
          </a:p>
        </p:txBody>
      </p:sp>
      <p:sp>
        <p:nvSpPr>
          <p:cNvPr id="8" name="TextBox 7">
            <a:extLst>
              <a:ext uri="{FF2B5EF4-FFF2-40B4-BE49-F238E27FC236}">
                <a16:creationId xmlns:a16="http://schemas.microsoft.com/office/drawing/2014/main" id="{84327AA8-111B-3DB0-2B91-890AE64C151C}"/>
              </a:ext>
            </a:extLst>
          </p:cNvPr>
          <p:cNvSpPr txBox="1"/>
          <p:nvPr/>
        </p:nvSpPr>
        <p:spPr>
          <a:xfrm>
            <a:off x="8021054" y="4814749"/>
            <a:ext cx="3571199" cy="1754326"/>
          </a:xfrm>
          <a:prstGeom prst="rect">
            <a:avLst/>
          </a:prstGeom>
          <a:noFill/>
        </p:spPr>
        <p:txBody>
          <a:bodyPr wrap="square" rtlCol="0">
            <a:spAutoFit/>
          </a:bodyPr>
          <a:lstStyle/>
          <a:p>
            <a:pPr algn="ctr"/>
            <a:r>
              <a:rPr lang="en-US" sz="3600" dirty="0" err="1"/>
              <a:t>Gegevensbeheer</a:t>
            </a:r>
            <a:endParaRPr lang="en-US" sz="3600" dirty="0"/>
          </a:p>
          <a:p>
            <a:pPr algn="ctr"/>
            <a:r>
              <a:rPr lang="en-US" sz="3600" dirty="0" err="1"/>
              <a:t>Verwerking</a:t>
            </a:r>
            <a:endParaRPr lang="en-US" sz="3600" dirty="0"/>
          </a:p>
          <a:p>
            <a:pPr algn="ctr"/>
            <a:endParaRPr lang="LID4096" sz="3600" dirty="0"/>
          </a:p>
        </p:txBody>
      </p:sp>
      <p:sp>
        <p:nvSpPr>
          <p:cNvPr id="9" name="TextBox 8">
            <a:extLst>
              <a:ext uri="{FF2B5EF4-FFF2-40B4-BE49-F238E27FC236}">
                <a16:creationId xmlns:a16="http://schemas.microsoft.com/office/drawing/2014/main" id="{42F2CB4F-82DD-4534-A04C-05888184356A}"/>
              </a:ext>
            </a:extLst>
          </p:cNvPr>
          <p:cNvSpPr txBox="1"/>
          <p:nvPr/>
        </p:nvSpPr>
        <p:spPr>
          <a:xfrm>
            <a:off x="1630325" y="2359015"/>
            <a:ext cx="1896377" cy="584775"/>
          </a:xfrm>
          <a:prstGeom prst="rect">
            <a:avLst/>
          </a:prstGeom>
          <a:noFill/>
        </p:spPr>
        <p:txBody>
          <a:bodyPr wrap="square" rtlCol="0">
            <a:spAutoFit/>
          </a:bodyPr>
          <a:lstStyle/>
          <a:p>
            <a:pPr algn="ctr"/>
            <a:r>
              <a:rPr lang="en-US" sz="3200" b="1" dirty="0"/>
              <a:t>Client</a:t>
            </a:r>
            <a:endParaRPr lang="LID4096" sz="3200" b="1" dirty="0"/>
          </a:p>
        </p:txBody>
      </p:sp>
      <p:sp>
        <p:nvSpPr>
          <p:cNvPr id="10" name="TextBox 9">
            <a:extLst>
              <a:ext uri="{FF2B5EF4-FFF2-40B4-BE49-F238E27FC236}">
                <a16:creationId xmlns:a16="http://schemas.microsoft.com/office/drawing/2014/main" id="{A87A4B0D-2E23-0C9B-633D-C5F14C80207C}"/>
              </a:ext>
            </a:extLst>
          </p:cNvPr>
          <p:cNvSpPr txBox="1"/>
          <p:nvPr/>
        </p:nvSpPr>
        <p:spPr>
          <a:xfrm>
            <a:off x="8839601" y="2461904"/>
            <a:ext cx="1896377" cy="584775"/>
          </a:xfrm>
          <a:prstGeom prst="rect">
            <a:avLst/>
          </a:prstGeom>
          <a:noFill/>
        </p:spPr>
        <p:txBody>
          <a:bodyPr wrap="square" rtlCol="0">
            <a:spAutoFit/>
          </a:bodyPr>
          <a:lstStyle/>
          <a:p>
            <a:pPr algn="ctr"/>
            <a:r>
              <a:rPr lang="en-US" sz="3200" b="1" dirty="0"/>
              <a:t>Server</a:t>
            </a:r>
            <a:endParaRPr lang="LID4096" sz="3200" b="1" dirty="0"/>
          </a:p>
        </p:txBody>
      </p:sp>
      <p:sp>
        <p:nvSpPr>
          <p:cNvPr id="11" name="TextBox 10">
            <a:extLst>
              <a:ext uri="{FF2B5EF4-FFF2-40B4-BE49-F238E27FC236}">
                <a16:creationId xmlns:a16="http://schemas.microsoft.com/office/drawing/2014/main" id="{18518968-9E3C-F638-A09E-DB9887CEA15A}"/>
              </a:ext>
            </a:extLst>
          </p:cNvPr>
          <p:cNvSpPr txBox="1"/>
          <p:nvPr/>
        </p:nvSpPr>
        <p:spPr>
          <a:xfrm>
            <a:off x="4686698" y="1866572"/>
            <a:ext cx="2841159" cy="1077218"/>
          </a:xfrm>
          <a:prstGeom prst="rect">
            <a:avLst/>
          </a:prstGeom>
          <a:noFill/>
        </p:spPr>
        <p:txBody>
          <a:bodyPr wrap="square" rtlCol="0">
            <a:spAutoFit/>
          </a:bodyPr>
          <a:lstStyle/>
          <a:p>
            <a:pPr algn="ctr"/>
            <a:r>
              <a:rPr lang="en-US" sz="3200" b="1" dirty="0"/>
              <a:t>2-tier </a:t>
            </a:r>
            <a:r>
              <a:rPr lang="en-US" sz="3200" b="1" dirty="0" err="1"/>
              <a:t>architectuur</a:t>
            </a:r>
            <a:endParaRPr lang="LID4096" sz="3200" b="1" dirty="0"/>
          </a:p>
        </p:txBody>
      </p:sp>
    </p:spTree>
    <p:extLst>
      <p:ext uri="{BB962C8B-B14F-4D97-AF65-F5344CB8AC3E}">
        <p14:creationId xmlns:p14="http://schemas.microsoft.com/office/powerpoint/2010/main" val="83593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9392-5980-7145-1717-E230C0DED376}"/>
              </a:ext>
            </a:extLst>
          </p:cNvPr>
          <p:cNvSpPr>
            <a:spLocks noGrp="1"/>
          </p:cNvSpPr>
          <p:nvPr>
            <p:ph type="title"/>
          </p:nvPr>
        </p:nvSpPr>
        <p:spPr/>
        <p:txBody>
          <a:bodyPr/>
          <a:lstStyle/>
          <a:p>
            <a:r>
              <a:rPr lang="en-US" dirty="0"/>
              <a:t>Application Server</a:t>
            </a:r>
            <a:endParaRPr lang="LID4096" dirty="0"/>
          </a:p>
        </p:txBody>
      </p:sp>
      <p:pic>
        <p:nvPicPr>
          <p:cNvPr id="4" name="Afbeelding 10" descr="http://vignette3.wikia.nocookie.net/gtawiki/images/c/c9/Computer_Icon.png/revision/latest?cb=20100421004434">
            <a:extLst>
              <a:ext uri="{FF2B5EF4-FFF2-40B4-BE49-F238E27FC236}">
                <a16:creationId xmlns:a16="http://schemas.microsoft.com/office/drawing/2014/main" id="{F8B69AFA-65D4-33E6-B51E-4692DF22C24D}"/>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0242787" y="3117862"/>
            <a:ext cx="994410" cy="1008028"/>
          </a:xfrm>
          <a:prstGeom prst="rect">
            <a:avLst/>
          </a:prstGeom>
          <a:noFill/>
          <a:ln>
            <a:noFill/>
          </a:ln>
        </p:spPr>
      </p:pic>
      <p:pic>
        <p:nvPicPr>
          <p:cNvPr id="5" name="Afbeelding 11" descr="http://vignette3.wikia.nocookie.net/gtawiki/images/c/c9/Computer_Icon.png/revision/latest?cb=20100421004434">
            <a:extLst>
              <a:ext uri="{FF2B5EF4-FFF2-40B4-BE49-F238E27FC236}">
                <a16:creationId xmlns:a16="http://schemas.microsoft.com/office/drawing/2014/main" id="{2EF13E88-4E58-6643-2451-62B5F19E58B8}"/>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0242787" y="5404721"/>
            <a:ext cx="994410" cy="1008028"/>
          </a:xfrm>
          <a:prstGeom prst="rect">
            <a:avLst/>
          </a:prstGeom>
          <a:noFill/>
          <a:ln>
            <a:noFill/>
          </a:ln>
        </p:spPr>
      </p:pic>
      <p:pic>
        <p:nvPicPr>
          <p:cNvPr id="6" name="Afbeelding 12" descr="http://vignette3.wikia.nocookie.net/gtawiki/images/c/c9/Computer_Icon.png/revision/latest?cb=20100421004434">
            <a:extLst>
              <a:ext uri="{FF2B5EF4-FFF2-40B4-BE49-F238E27FC236}">
                <a16:creationId xmlns:a16="http://schemas.microsoft.com/office/drawing/2014/main" id="{A25DA13A-B3DE-BB34-573B-3E172F3492DB}"/>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811215" y="5484847"/>
            <a:ext cx="994410" cy="1008028"/>
          </a:xfrm>
          <a:prstGeom prst="rect">
            <a:avLst/>
          </a:prstGeom>
          <a:noFill/>
          <a:ln>
            <a:noFill/>
          </a:ln>
        </p:spPr>
      </p:pic>
      <p:pic>
        <p:nvPicPr>
          <p:cNvPr id="7" name="Afbeelding 13" descr="http://www.clker.com/cliparts/b/X/g/A/u/c/switch-blue-hi.png">
            <a:extLst>
              <a:ext uri="{FF2B5EF4-FFF2-40B4-BE49-F238E27FC236}">
                <a16:creationId xmlns:a16="http://schemas.microsoft.com/office/drawing/2014/main" id="{18241370-9827-C28A-CAE8-58F257496D3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8405" y="3944846"/>
            <a:ext cx="703955" cy="440417"/>
          </a:xfrm>
          <a:prstGeom prst="rect">
            <a:avLst/>
          </a:prstGeom>
          <a:noFill/>
          <a:ln>
            <a:noFill/>
          </a:ln>
        </p:spPr>
      </p:pic>
      <p:cxnSp>
        <p:nvCxnSpPr>
          <p:cNvPr id="8" name="Rechte verbindingslijn 14">
            <a:extLst>
              <a:ext uri="{FF2B5EF4-FFF2-40B4-BE49-F238E27FC236}">
                <a16:creationId xmlns:a16="http://schemas.microsoft.com/office/drawing/2014/main" id="{5F0DB206-6B00-41CD-2D18-4D19CBBEF587}"/>
              </a:ext>
            </a:extLst>
          </p:cNvPr>
          <p:cNvCxnSpPr/>
          <p:nvPr/>
        </p:nvCxnSpPr>
        <p:spPr>
          <a:xfrm flipH="1">
            <a:off x="8662536" y="2733660"/>
            <a:ext cx="143089" cy="1132857"/>
          </a:xfrm>
          <a:prstGeom prst="line">
            <a:avLst/>
          </a:prstGeom>
          <a:ln/>
        </p:spPr>
        <p:style>
          <a:lnRef idx="1">
            <a:schemeClr val="dk1"/>
          </a:lnRef>
          <a:fillRef idx="0">
            <a:schemeClr val="dk1"/>
          </a:fillRef>
          <a:effectRef idx="0">
            <a:schemeClr val="dk1"/>
          </a:effectRef>
          <a:fontRef idx="minor">
            <a:schemeClr val="tx1"/>
          </a:fontRef>
        </p:style>
      </p:cxnSp>
      <p:cxnSp>
        <p:nvCxnSpPr>
          <p:cNvPr id="9" name="Rechte verbindingslijn 15">
            <a:extLst>
              <a:ext uri="{FF2B5EF4-FFF2-40B4-BE49-F238E27FC236}">
                <a16:creationId xmlns:a16="http://schemas.microsoft.com/office/drawing/2014/main" id="{B14AFE46-DCC8-2FDB-CA46-0FD58AE7F862}"/>
              </a:ext>
            </a:extLst>
          </p:cNvPr>
          <p:cNvCxnSpPr/>
          <p:nvPr/>
        </p:nvCxnSpPr>
        <p:spPr>
          <a:xfrm flipH="1">
            <a:off x="9020677" y="3866517"/>
            <a:ext cx="1135375" cy="170809"/>
          </a:xfrm>
          <a:prstGeom prst="line">
            <a:avLst/>
          </a:prstGeom>
          <a:ln/>
        </p:spPr>
        <p:style>
          <a:lnRef idx="1">
            <a:schemeClr val="dk1"/>
          </a:lnRef>
          <a:fillRef idx="0">
            <a:schemeClr val="dk1"/>
          </a:fillRef>
          <a:effectRef idx="0">
            <a:schemeClr val="dk1"/>
          </a:effectRef>
          <a:fontRef idx="minor">
            <a:schemeClr val="tx1"/>
          </a:fontRef>
        </p:style>
      </p:cxnSp>
      <p:cxnSp>
        <p:nvCxnSpPr>
          <p:cNvPr id="10" name="Rechte verbindingslijn 16">
            <a:extLst>
              <a:ext uri="{FF2B5EF4-FFF2-40B4-BE49-F238E27FC236}">
                <a16:creationId xmlns:a16="http://schemas.microsoft.com/office/drawing/2014/main" id="{EB1BCD5A-DC75-E942-DA5B-7E803AD7AC8C}"/>
              </a:ext>
            </a:extLst>
          </p:cNvPr>
          <p:cNvCxnSpPr/>
          <p:nvPr/>
        </p:nvCxnSpPr>
        <p:spPr>
          <a:xfrm flipH="1" flipV="1">
            <a:off x="8805625" y="4401293"/>
            <a:ext cx="1350428" cy="1083554"/>
          </a:xfrm>
          <a:prstGeom prst="line">
            <a:avLst/>
          </a:prstGeom>
          <a:ln/>
        </p:spPr>
        <p:style>
          <a:lnRef idx="1">
            <a:schemeClr val="dk1"/>
          </a:lnRef>
          <a:fillRef idx="0">
            <a:schemeClr val="dk1"/>
          </a:fillRef>
          <a:effectRef idx="0">
            <a:schemeClr val="dk1"/>
          </a:effectRef>
          <a:fontRef idx="minor">
            <a:schemeClr val="tx1"/>
          </a:fontRef>
        </p:style>
      </p:cxnSp>
      <p:cxnSp>
        <p:nvCxnSpPr>
          <p:cNvPr id="11" name="Rechte verbindingslijn 17">
            <a:extLst>
              <a:ext uri="{FF2B5EF4-FFF2-40B4-BE49-F238E27FC236}">
                <a16:creationId xmlns:a16="http://schemas.microsoft.com/office/drawing/2014/main" id="{E33561FC-5744-554E-244A-AB7FEF273383}"/>
              </a:ext>
            </a:extLst>
          </p:cNvPr>
          <p:cNvCxnSpPr/>
          <p:nvPr/>
        </p:nvCxnSpPr>
        <p:spPr>
          <a:xfrm flipV="1">
            <a:off x="8445366" y="4463592"/>
            <a:ext cx="95016" cy="1008134"/>
          </a:xfrm>
          <a:prstGeom prst="line">
            <a:avLst/>
          </a:prstGeom>
          <a:ln/>
        </p:spPr>
        <p:style>
          <a:lnRef idx="1">
            <a:schemeClr val="dk1"/>
          </a:lnRef>
          <a:fillRef idx="0">
            <a:schemeClr val="dk1"/>
          </a:fillRef>
          <a:effectRef idx="0">
            <a:schemeClr val="dk1"/>
          </a:effectRef>
          <a:fontRef idx="minor">
            <a:schemeClr val="tx1"/>
          </a:fontRef>
        </p:style>
      </p:cxnSp>
      <p:cxnSp>
        <p:nvCxnSpPr>
          <p:cNvPr id="12" name="Rechte verbindingslijn 18">
            <a:extLst>
              <a:ext uri="{FF2B5EF4-FFF2-40B4-BE49-F238E27FC236}">
                <a16:creationId xmlns:a16="http://schemas.microsoft.com/office/drawing/2014/main" id="{123512E8-7713-6993-6965-B8C81B910ED0}"/>
              </a:ext>
            </a:extLst>
          </p:cNvPr>
          <p:cNvCxnSpPr/>
          <p:nvPr/>
        </p:nvCxnSpPr>
        <p:spPr>
          <a:xfrm flipH="1">
            <a:off x="7152555" y="4174862"/>
            <a:ext cx="907533" cy="0"/>
          </a:xfrm>
          <a:prstGeom prst="line">
            <a:avLst/>
          </a:prstGeom>
          <a:ln/>
        </p:spPr>
        <p:style>
          <a:lnRef idx="1">
            <a:schemeClr val="dk1"/>
          </a:lnRef>
          <a:fillRef idx="0">
            <a:schemeClr val="dk1"/>
          </a:fillRef>
          <a:effectRef idx="0">
            <a:schemeClr val="dk1"/>
          </a:effectRef>
          <a:fontRef idx="minor">
            <a:schemeClr val="tx1"/>
          </a:fontRef>
        </p:style>
      </p:cxnSp>
      <p:pic>
        <p:nvPicPr>
          <p:cNvPr id="13" name="Afbeelding 19" descr="http://vignette3.wikia.nocookie.net/gtawiki/images/c/c9/Computer_Icon.png/revision/latest?cb=20100421004434">
            <a:extLst>
              <a:ext uri="{FF2B5EF4-FFF2-40B4-BE49-F238E27FC236}">
                <a16:creationId xmlns:a16="http://schemas.microsoft.com/office/drawing/2014/main" id="{667ECD5F-6069-8B37-F50A-7D0E2EF683EB}"/>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051698" y="3533312"/>
            <a:ext cx="994410" cy="1008028"/>
          </a:xfrm>
          <a:prstGeom prst="rect">
            <a:avLst/>
          </a:prstGeom>
          <a:noFill/>
          <a:ln>
            <a:noFill/>
          </a:ln>
        </p:spPr>
      </p:pic>
      <p:pic>
        <p:nvPicPr>
          <p:cNvPr id="14" name="Afbeelding 9">
            <a:extLst>
              <a:ext uri="{FF2B5EF4-FFF2-40B4-BE49-F238E27FC236}">
                <a16:creationId xmlns:a16="http://schemas.microsoft.com/office/drawing/2014/main" id="{55259C12-A99A-73ED-AE43-9CA1057DE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0618" y="865264"/>
            <a:ext cx="2210014" cy="2210014"/>
          </a:xfrm>
          <a:prstGeom prst="rect">
            <a:avLst/>
          </a:prstGeom>
        </p:spPr>
      </p:pic>
      <p:sp>
        <p:nvSpPr>
          <p:cNvPr id="15" name="Rechthoekig bijschrift 21">
            <a:extLst>
              <a:ext uri="{FF2B5EF4-FFF2-40B4-BE49-F238E27FC236}">
                <a16:creationId xmlns:a16="http://schemas.microsoft.com/office/drawing/2014/main" id="{3FA84ED8-3748-3631-1F8B-927A2EE16E28}"/>
              </a:ext>
            </a:extLst>
          </p:cNvPr>
          <p:cNvSpPr/>
          <p:nvPr/>
        </p:nvSpPr>
        <p:spPr>
          <a:xfrm>
            <a:off x="1457826" y="1755829"/>
            <a:ext cx="4511884" cy="1483309"/>
          </a:xfrm>
          <a:prstGeom prst="wedgeRectCallout">
            <a:avLst>
              <a:gd name="adj1" fmla="val 80896"/>
              <a:gd name="adj2" fmla="val -5520"/>
            </a:avLst>
          </a:prstGeom>
          <a:ln/>
        </p:spPr>
        <p:style>
          <a:lnRef idx="2">
            <a:schemeClr val="dk1"/>
          </a:lnRef>
          <a:fillRef idx="1">
            <a:schemeClr val="lt1"/>
          </a:fillRef>
          <a:effectRef idx="0">
            <a:schemeClr val="dk1"/>
          </a:effectRef>
          <a:fontRef idx="minor">
            <a:schemeClr val="dk1"/>
          </a:fontRef>
        </p:style>
        <p:txBody>
          <a:bodyPr rtlCol="0" anchor="t"/>
          <a:lstStyle/>
          <a:p>
            <a:r>
              <a:rPr lang="nl-BE" sz="4000" dirty="0">
                <a:solidFill>
                  <a:schemeClr val="tx1"/>
                </a:solidFill>
                <a:latin typeface="Barlow Condensed" panose="00000506000000000000" pitchFamily="2" charset="0"/>
              </a:rPr>
              <a:t>verwerking op de server op aanvraag van </a:t>
            </a:r>
            <a:r>
              <a:rPr lang="nl-BE" sz="4000" dirty="0" err="1">
                <a:solidFill>
                  <a:schemeClr val="tx1"/>
                </a:solidFill>
                <a:latin typeface="Barlow Condensed" panose="00000506000000000000" pitchFamily="2" charset="0"/>
              </a:rPr>
              <a:t>clients</a:t>
            </a:r>
            <a:br>
              <a:rPr lang="nl-BE" sz="4000" dirty="0">
                <a:solidFill>
                  <a:schemeClr val="tx1"/>
                </a:solidFill>
                <a:latin typeface="Barlow Condensed" panose="00000506000000000000" pitchFamily="2" charset="0"/>
              </a:rPr>
            </a:br>
            <a:endParaRPr lang="nl-BE" sz="4000" dirty="0">
              <a:solidFill>
                <a:schemeClr val="tx1"/>
              </a:solidFill>
              <a:latin typeface="Barlow Condensed" panose="00000506000000000000" pitchFamily="2" charset="0"/>
            </a:endParaRPr>
          </a:p>
        </p:txBody>
      </p:sp>
      <p:sp>
        <p:nvSpPr>
          <p:cNvPr id="16" name="Tekstvak 22">
            <a:extLst>
              <a:ext uri="{FF2B5EF4-FFF2-40B4-BE49-F238E27FC236}">
                <a16:creationId xmlns:a16="http://schemas.microsoft.com/office/drawing/2014/main" id="{00A91734-97EC-C451-27C8-EF92DA6C6B94}"/>
              </a:ext>
            </a:extLst>
          </p:cNvPr>
          <p:cNvSpPr txBox="1"/>
          <p:nvPr/>
        </p:nvSpPr>
        <p:spPr>
          <a:xfrm>
            <a:off x="1363916" y="4965988"/>
            <a:ext cx="3895701" cy="861774"/>
          </a:xfrm>
          <a:prstGeom prst="rect">
            <a:avLst/>
          </a:prstGeom>
          <a:noFill/>
        </p:spPr>
        <p:txBody>
          <a:bodyPr wrap="square" rtlCol="0">
            <a:spAutoFit/>
          </a:bodyPr>
          <a:lstStyle/>
          <a:p>
            <a:pPr algn="ctr"/>
            <a:r>
              <a:rPr lang="nl-BE" sz="5000" dirty="0" err="1">
                <a:latin typeface="Barlow Condensed" panose="00000506000000000000" pitchFamily="2" charset="0"/>
              </a:rPr>
              <a:t>thin</a:t>
            </a:r>
            <a:r>
              <a:rPr lang="nl-BE" sz="5000" dirty="0">
                <a:latin typeface="Barlow Condensed" panose="00000506000000000000" pitchFamily="2" charset="0"/>
              </a:rPr>
              <a:t> </a:t>
            </a:r>
            <a:r>
              <a:rPr lang="nl-BE" sz="5000" dirty="0" err="1">
                <a:latin typeface="Barlow Condensed" panose="00000506000000000000" pitchFamily="2" charset="0"/>
              </a:rPr>
              <a:t>client</a:t>
            </a:r>
            <a:r>
              <a:rPr lang="nl-BE" sz="5000" dirty="0">
                <a:latin typeface="Barlow Condensed" panose="00000506000000000000" pitchFamily="2" charset="0"/>
              </a:rPr>
              <a:t> model</a:t>
            </a:r>
          </a:p>
        </p:txBody>
      </p:sp>
    </p:spTree>
    <p:extLst>
      <p:ext uri="{BB962C8B-B14F-4D97-AF65-F5344CB8AC3E}">
        <p14:creationId xmlns:p14="http://schemas.microsoft.com/office/powerpoint/2010/main" val="398355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mph" presetSubtype="0" fill="hold" nodeType="clickEffect">
                                  <p:stCondLst>
                                    <p:cond delay="0"/>
                                  </p:stCondLst>
                                  <p:childTnLst>
                                    <p:animScale>
                                      <p:cBhvr>
                                        <p:cTn id="41" dur="500" fill="hold"/>
                                        <p:tgtEl>
                                          <p:spTgt spid="14"/>
                                        </p:tgtEl>
                                      </p:cBhvr>
                                      <p:by x="150000" y="150000"/>
                                    </p:animScale>
                                  </p:childTnLst>
                                </p:cTn>
                              </p:par>
                              <p:par>
                                <p:cTn id="42" presetID="6" presetClass="emph" presetSubtype="0" fill="hold" nodeType="withEffect">
                                  <p:stCondLst>
                                    <p:cond delay="0"/>
                                  </p:stCondLst>
                                  <p:childTnLst>
                                    <p:animScale>
                                      <p:cBhvr>
                                        <p:cTn id="43" dur="500" fill="hold"/>
                                        <p:tgtEl>
                                          <p:spTgt spid="4"/>
                                        </p:tgtEl>
                                      </p:cBhvr>
                                      <p:by x="50000" y="50000"/>
                                    </p:animScale>
                                  </p:childTnLst>
                                </p:cTn>
                              </p:par>
                              <p:par>
                                <p:cTn id="44" presetID="6" presetClass="emph" presetSubtype="0" fill="hold" nodeType="withEffect">
                                  <p:stCondLst>
                                    <p:cond delay="0"/>
                                  </p:stCondLst>
                                  <p:childTnLst>
                                    <p:animScale>
                                      <p:cBhvr>
                                        <p:cTn id="45" dur="500" fill="hold"/>
                                        <p:tgtEl>
                                          <p:spTgt spid="5"/>
                                        </p:tgtEl>
                                      </p:cBhvr>
                                      <p:by x="50000" y="50000"/>
                                    </p:animScale>
                                  </p:childTnLst>
                                </p:cTn>
                              </p:par>
                              <p:par>
                                <p:cTn id="46" presetID="6" presetClass="emph" presetSubtype="0" fill="hold" nodeType="withEffect">
                                  <p:stCondLst>
                                    <p:cond delay="0"/>
                                  </p:stCondLst>
                                  <p:childTnLst>
                                    <p:animScale>
                                      <p:cBhvr>
                                        <p:cTn id="47" dur="500" fill="hold"/>
                                        <p:tgtEl>
                                          <p:spTgt spid="6"/>
                                        </p:tgtEl>
                                      </p:cBhvr>
                                      <p:by x="50000" y="50000"/>
                                    </p:animScale>
                                  </p:childTnLst>
                                </p:cTn>
                              </p:par>
                              <p:par>
                                <p:cTn id="48" presetID="6" presetClass="emph" presetSubtype="0" fill="hold" nodeType="withEffect">
                                  <p:stCondLst>
                                    <p:cond delay="0"/>
                                  </p:stCondLst>
                                  <p:childTnLst>
                                    <p:animScale>
                                      <p:cBhvr>
                                        <p:cTn id="49" dur="500" fill="hold"/>
                                        <p:tgtEl>
                                          <p:spTgt spid="13"/>
                                        </p:tgtEl>
                                      </p:cBhvr>
                                      <p:by x="50000" y="50000"/>
                                    </p:animScale>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89406-09EA-8FD5-4BCC-3691826B4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75964-1732-8246-B5DD-245C51FBE67D}"/>
              </a:ext>
            </a:extLst>
          </p:cNvPr>
          <p:cNvSpPr>
            <a:spLocks noGrp="1"/>
          </p:cNvSpPr>
          <p:nvPr>
            <p:ph type="title"/>
          </p:nvPr>
        </p:nvSpPr>
        <p:spPr/>
        <p:txBody>
          <a:bodyPr/>
          <a:lstStyle/>
          <a:p>
            <a:r>
              <a:rPr lang="en-US" dirty="0"/>
              <a:t>Application Server</a:t>
            </a:r>
            <a:endParaRPr lang="LID4096" dirty="0"/>
          </a:p>
        </p:txBody>
      </p:sp>
      <p:pic>
        <p:nvPicPr>
          <p:cNvPr id="4" name="Afbeelding 10" descr="http://vignette3.wikia.nocookie.net/gtawiki/images/c/c9/Computer_Icon.png/revision/latest?cb=20100421004434">
            <a:extLst>
              <a:ext uri="{FF2B5EF4-FFF2-40B4-BE49-F238E27FC236}">
                <a16:creationId xmlns:a16="http://schemas.microsoft.com/office/drawing/2014/main" id="{DD3478DB-D627-92EB-DC23-0BF44364496B}"/>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0242787" y="3117862"/>
            <a:ext cx="994410" cy="1008028"/>
          </a:xfrm>
          <a:prstGeom prst="rect">
            <a:avLst/>
          </a:prstGeom>
          <a:noFill/>
          <a:ln>
            <a:noFill/>
          </a:ln>
        </p:spPr>
      </p:pic>
      <p:pic>
        <p:nvPicPr>
          <p:cNvPr id="5" name="Afbeelding 11" descr="http://vignette3.wikia.nocookie.net/gtawiki/images/c/c9/Computer_Icon.png/revision/latest?cb=20100421004434">
            <a:extLst>
              <a:ext uri="{FF2B5EF4-FFF2-40B4-BE49-F238E27FC236}">
                <a16:creationId xmlns:a16="http://schemas.microsoft.com/office/drawing/2014/main" id="{363B03FC-C0E9-9D26-5C12-CF4A254528B0}"/>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0242787" y="5404721"/>
            <a:ext cx="994410" cy="1008028"/>
          </a:xfrm>
          <a:prstGeom prst="rect">
            <a:avLst/>
          </a:prstGeom>
          <a:noFill/>
          <a:ln>
            <a:noFill/>
          </a:ln>
        </p:spPr>
      </p:pic>
      <p:pic>
        <p:nvPicPr>
          <p:cNvPr id="6" name="Afbeelding 12" descr="http://vignette3.wikia.nocookie.net/gtawiki/images/c/c9/Computer_Icon.png/revision/latest?cb=20100421004434">
            <a:extLst>
              <a:ext uri="{FF2B5EF4-FFF2-40B4-BE49-F238E27FC236}">
                <a16:creationId xmlns:a16="http://schemas.microsoft.com/office/drawing/2014/main" id="{23E3054A-4C1D-DB97-9108-30D6D3F9A487}"/>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811215" y="5484847"/>
            <a:ext cx="994410" cy="1008028"/>
          </a:xfrm>
          <a:prstGeom prst="rect">
            <a:avLst/>
          </a:prstGeom>
          <a:noFill/>
          <a:ln>
            <a:noFill/>
          </a:ln>
        </p:spPr>
      </p:pic>
      <p:pic>
        <p:nvPicPr>
          <p:cNvPr id="7" name="Afbeelding 13" descr="http://www.clker.com/cliparts/b/X/g/A/u/c/switch-blue-hi.png">
            <a:extLst>
              <a:ext uri="{FF2B5EF4-FFF2-40B4-BE49-F238E27FC236}">
                <a16:creationId xmlns:a16="http://schemas.microsoft.com/office/drawing/2014/main" id="{4DE07851-7F1D-1455-D7F2-3AD538AAC31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8405" y="3944846"/>
            <a:ext cx="703955" cy="440417"/>
          </a:xfrm>
          <a:prstGeom prst="rect">
            <a:avLst/>
          </a:prstGeom>
          <a:noFill/>
          <a:ln>
            <a:noFill/>
          </a:ln>
        </p:spPr>
      </p:pic>
      <p:cxnSp>
        <p:nvCxnSpPr>
          <p:cNvPr id="8" name="Rechte verbindingslijn 14">
            <a:extLst>
              <a:ext uri="{FF2B5EF4-FFF2-40B4-BE49-F238E27FC236}">
                <a16:creationId xmlns:a16="http://schemas.microsoft.com/office/drawing/2014/main" id="{757868A4-3B58-2F60-C071-3AA2A9B61F07}"/>
              </a:ext>
            </a:extLst>
          </p:cNvPr>
          <p:cNvCxnSpPr/>
          <p:nvPr/>
        </p:nvCxnSpPr>
        <p:spPr>
          <a:xfrm flipH="1">
            <a:off x="8662536" y="2733660"/>
            <a:ext cx="143089" cy="1132857"/>
          </a:xfrm>
          <a:prstGeom prst="line">
            <a:avLst/>
          </a:prstGeom>
          <a:ln/>
        </p:spPr>
        <p:style>
          <a:lnRef idx="1">
            <a:schemeClr val="dk1"/>
          </a:lnRef>
          <a:fillRef idx="0">
            <a:schemeClr val="dk1"/>
          </a:fillRef>
          <a:effectRef idx="0">
            <a:schemeClr val="dk1"/>
          </a:effectRef>
          <a:fontRef idx="minor">
            <a:schemeClr val="tx1"/>
          </a:fontRef>
        </p:style>
      </p:cxnSp>
      <p:cxnSp>
        <p:nvCxnSpPr>
          <p:cNvPr id="9" name="Rechte verbindingslijn 15">
            <a:extLst>
              <a:ext uri="{FF2B5EF4-FFF2-40B4-BE49-F238E27FC236}">
                <a16:creationId xmlns:a16="http://schemas.microsoft.com/office/drawing/2014/main" id="{A7C9EB7D-6007-3F6F-C2BE-D37741FF0FF4}"/>
              </a:ext>
            </a:extLst>
          </p:cNvPr>
          <p:cNvCxnSpPr/>
          <p:nvPr/>
        </p:nvCxnSpPr>
        <p:spPr>
          <a:xfrm flipH="1">
            <a:off x="9020677" y="3866517"/>
            <a:ext cx="1135375" cy="170809"/>
          </a:xfrm>
          <a:prstGeom prst="line">
            <a:avLst/>
          </a:prstGeom>
          <a:ln/>
        </p:spPr>
        <p:style>
          <a:lnRef idx="1">
            <a:schemeClr val="dk1"/>
          </a:lnRef>
          <a:fillRef idx="0">
            <a:schemeClr val="dk1"/>
          </a:fillRef>
          <a:effectRef idx="0">
            <a:schemeClr val="dk1"/>
          </a:effectRef>
          <a:fontRef idx="minor">
            <a:schemeClr val="tx1"/>
          </a:fontRef>
        </p:style>
      </p:cxnSp>
      <p:cxnSp>
        <p:nvCxnSpPr>
          <p:cNvPr id="10" name="Rechte verbindingslijn 16">
            <a:extLst>
              <a:ext uri="{FF2B5EF4-FFF2-40B4-BE49-F238E27FC236}">
                <a16:creationId xmlns:a16="http://schemas.microsoft.com/office/drawing/2014/main" id="{F54AFBB0-6D9D-8F9D-535A-D5E3256BDA4C}"/>
              </a:ext>
            </a:extLst>
          </p:cNvPr>
          <p:cNvCxnSpPr/>
          <p:nvPr/>
        </p:nvCxnSpPr>
        <p:spPr>
          <a:xfrm flipH="1" flipV="1">
            <a:off x="8805625" y="4401293"/>
            <a:ext cx="1350428" cy="1083554"/>
          </a:xfrm>
          <a:prstGeom prst="line">
            <a:avLst/>
          </a:prstGeom>
          <a:ln/>
        </p:spPr>
        <p:style>
          <a:lnRef idx="1">
            <a:schemeClr val="dk1"/>
          </a:lnRef>
          <a:fillRef idx="0">
            <a:schemeClr val="dk1"/>
          </a:fillRef>
          <a:effectRef idx="0">
            <a:schemeClr val="dk1"/>
          </a:effectRef>
          <a:fontRef idx="minor">
            <a:schemeClr val="tx1"/>
          </a:fontRef>
        </p:style>
      </p:cxnSp>
      <p:cxnSp>
        <p:nvCxnSpPr>
          <p:cNvPr id="11" name="Rechte verbindingslijn 17">
            <a:extLst>
              <a:ext uri="{FF2B5EF4-FFF2-40B4-BE49-F238E27FC236}">
                <a16:creationId xmlns:a16="http://schemas.microsoft.com/office/drawing/2014/main" id="{B0B13538-1189-4F7E-E0D6-E8B17B3E0C32}"/>
              </a:ext>
            </a:extLst>
          </p:cNvPr>
          <p:cNvCxnSpPr/>
          <p:nvPr/>
        </p:nvCxnSpPr>
        <p:spPr>
          <a:xfrm flipV="1">
            <a:off x="8445366" y="4463592"/>
            <a:ext cx="95016" cy="1008134"/>
          </a:xfrm>
          <a:prstGeom prst="line">
            <a:avLst/>
          </a:prstGeom>
          <a:ln/>
        </p:spPr>
        <p:style>
          <a:lnRef idx="1">
            <a:schemeClr val="dk1"/>
          </a:lnRef>
          <a:fillRef idx="0">
            <a:schemeClr val="dk1"/>
          </a:fillRef>
          <a:effectRef idx="0">
            <a:schemeClr val="dk1"/>
          </a:effectRef>
          <a:fontRef idx="minor">
            <a:schemeClr val="tx1"/>
          </a:fontRef>
        </p:style>
      </p:cxnSp>
      <p:pic>
        <p:nvPicPr>
          <p:cNvPr id="3" name="Picture 6" descr="iCloud Logo, symbol, meaning, history, PNG, brand">
            <a:extLst>
              <a:ext uri="{FF2B5EF4-FFF2-40B4-BE49-F238E27FC236}">
                <a16:creationId xmlns:a16="http://schemas.microsoft.com/office/drawing/2014/main" id="{4777553A-1D96-10C5-239F-7A21A3FB258B}"/>
              </a:ext>
            </a:extLst>
          </p:cNvPr>
          <p:cNvPicPr>
            <a:picLocks noChangeAspect="1" noChangeArrowheads="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7026049" y="771646"/>
            <a:ext cx="3713943" cy="208684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Rechte verbindingslijn 18">
            <a:extLst>
              <a:ext uri="{FF2B5EF4-FFF2-40B4-BE49-F238E27FC236}">
                <a16:creationId xmlns:a16="http://schemas.microsoft.com/office/drawing/2014/main" id="{2C68AD8B-203F-1202-9BD5-69F6EE26C34B}"/>
              </a:ext>
            </a:extLst>
          </p:cNvPr>
          <p:cNvCxnSpPr/>
          <p:nvPr/>
        </p:nvCxnSpPr>
        <p:spPr>
          <a:xfrm flipH="1">
            <a:off x="7152555" y="4174862"/>
            <a:ext cx="907533" cy="0"/>
          </a:xfrm>
          <a:prstGeom prst="line">
            <a:avLst/>
          </a:prstGeom>
          <a:ln/>
        </p:spPr>
        <p:style>
          <a:lnRef idx="1">
            <a:schemeClr val="dk1"/>
          </a:lnRef>
          <a:fillRef idx="0">
            <a:schemeClr val="dk1"/>
          </a:fillRef>
          <a:effectRef idx="0">
            <a:schemeClr val="dk1"/>
          </a:effectRef>
          <a:fontRef idx="minor">
            <a:schemeClr val="tx1"/>
          </a:fontRef>
        </p:style>
      </p:cxnSp>
      <p:pic>
        <p:nvPicPr>
          <p:cNvPr id="13" name="Afbeelding 19" descr="http://vignette3.wikia.nocookie.net/gtawiki/images/c/c9/Computer_Icon.png/revision/latest?cb=20100421004434">
            <a:extLst>
              <a:ext uri="{FF2B5EF4-FFF2-40B4-BE49-F238E27FC236}">
                <a16:creationId xmlns:a16="http://schemas.microsoft.com/office/drawing/2014/main" id="{722DCF3A-CB69-2680-B4F3-4AD20A0E251C}"/>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051698" y="3533312"/>
            <a:ext cx="994410" cy="1008028"/>
          </a:xfrm>
          <a:prstGeom prst="rect">
            <a:avLst/>
          </a:prstGeom>
          <a:noFill/>
          <a:ln>
            <a:noFill/>
          </a:ln>
        </p:spPr>
      </p:pic>
      <p:pic>
        <p:nvPicPr>
          <p:cNvPr id="14" name="Afbeelding 9">
            <a:extLst>
              <a:ext uri="{FF2B5EF4-FFF2-40B4-BE49-F238E27FC236}">
                <a16:creationId xmlns:a16="http://schemas.microsoft.com/office/drawing/2014/main" id="{2B5A524F-7C0C-ED29-65B5-471ABC6847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0618" y="865264"/>
            <a:ext cx="2210014" cy="2210014"/>
          </a:xfrm>
          <a:prstGeom prst="rect">
            <a:avLst/>
          </a:prstGeom>
        </p:spPr>
      </p:pic>
      <p:sp>
        <p:nvSpPr>
          <p:cNvPr id="16" name="Tekstvak 22">
            <a:extLst>
              <a:ext uri="{FF2B5EF4-FFF2-40B4-BE49-F238E27FC236}">
                <a16:creationId xmlns:a16="http://schemas.microsoft.com/office/drawing/2014/main" id="{A5F13726-9D36-4F79-9289-0823B245B502}"/>
              </a:ext>
            </a:extLst>
          </p:cNvPr>
          <p:cNvSpPr txBox="1"/>
          <p:nvPr/>
        </p:nvSpPr>
        <p:spPr>
          <a:xfrm>
            <a:off x="1123285" y="1781287"/>
            <a:ext cx="3895701" cy="1631216"/>
          </a:xfrm>
          <a:prstGeom prst="rect">
            <a:avLst/>
          </a:prstGeom>
          <a:noFill/>
        </p:spPr>
        <p:txBody>
          <a:bodyPr wrap="square" rtlCol="0">
            <a:spAutoFit/>
          </a:bodyPr>
          <a:lstStyle/>
          <a:p>
            <a:pPr algn="ctr"/>
            <a:r>
              <a:rPr lang="nl-BE" sz="5000" dirty="0">
                <a:latin typeface="Barlow Condensed" panose="00000506000000000000" pitchFamily="2" charset="0"/>
              </a:rPr>
              <a:t>Web Application Server</a:t>
            </a:r>
          </a:p>
        </p:txBody>
      </p:sp>
    </p:spTree>
    <p:extLst>
      <p:ext uri="{BB962C8B-B14F-4D97-AF65-F5344CB8AC3E}">
        <p14:creationId xmlns:p14="http://schemas.microsoft.com/office/powerpoint/2010/main" val="6271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mph" presetSubtype="0" fill="hold" nodeType="clickEffect">
                                  <p:stCondLst>
                                    <p:cond delay="0"/>
                                  </p:stCondLst>
                                  <p:childTnLst>
                                    <p:animScale>
                                      <p:cBhvr>
                                        <p:cTn id="41" dur="500" fill="hold"/>
                                        <p:tgtEl>
                                          <p:spTgt spid="14"/>
                                        </p:tgtEl>
                                      </p:cBhvr>
                                      <p:by x="150000" y="150000"/>
                                    </p:animScale>
                                  </p:childTnLst>
                                </p:cTn>
                              </p:par>
                              <p:par>
                                <p:cTn id="42" presetID="6" presetClass="emph" presetSubtype="0" fill="hold" nodeType="withEffect">
                                  <p:stCondLst>
                                    <p:cond delay="0"/>
                                  </p:stCondLst>
                                  <p:childTnLst>
                                    <p:animScale>
                                      <p:cBhvr>
                                        <p:cTn id="43" dur="500" fill="hold"/>
                                        <p:tgtEl>
                                          <p:spTgt spid="4"/>
                                        </p:tgtEl>
                                      </p:cBhvr>
                                      <p:by x="50000" y="50000"/>
                                    </p:animScale>
                                  </p:childTnLst>
                                </p:cTn>
                              </p:par>
                              <p:par>
                                <p:cTn id="44" presetID="6" presetClass="emph" presetSubtype="0" fill="hold" nodeType="withEffect">
                                  <p:stCondLst>
                                    <p:cond delay="0"/>
                                  </p:stCondLst>
                                  <p:childTnLst>
                                    <p:animScale>
                                      <p:cBhvr>
                                        <p:cTn id="45" dur="500" fill="hold"/>
                                        <p:tgtEl>
                                          <p:spTgt spid="5"/>
                                        </p:tgtEl>
                                      </p:cBhvr>
                                      <p:by x="50000" y="50000"/>
                                    </p:animScale>
                                  </p:childTnLst>
                                </p:cTn>
                              </p:par>
                              <p:par>
                                <p:cTn id="46" presetID="6" presetClass="emph" presetSubtype="0" fill="hold" nodeType="withEffect">
                                  <p:stCondLst>
                                    <p:cond delay="0"/>
                                  </p:stCondLst>
                                  <p:childTnLst>
                                    <p:animScale>
                                      <p:cBhvr>
                                        <p:cTn id="47" dur="500" fill="hold"/>
                                        <p:tgtEl>
                                          <p:spTgt spid="6"/>
                                        </p:tgtEl>
                                      </p:cBhvr>
                                      <p:by x="50000" y="50000"/>
                                    </p:animScale>
                                  </p:childTnLst>
                                </p:cTn>
                              </p:par>
                              <p:par>
                                <p:cTn id="48" presetID="6" presetClass="emph" presetSubtype="0" fill="hold" nodeType="withEffect">
                                  <p:stCondLst>
                                    <p:cond delay="0"/>
                                  </p:stCondLst>
                                  <p:childTnLst>
                                    <p:animScale>
                                      <p:cBhvr>
                                        <p:cTn id="49" dur="500" fill="hold"/>
                                        <p:tgtEl>
                                          <p:spTgt spid="13"/>
                                        </p:tgtEl>
                                      </p:cBhvr>
                                      <p:by x="50000" y="50000"/>
                                    </p:animScale>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33329-2D04-59B5-C9EE-25B9C7D2EC98}"/>
              </a:ext>
            </a:extLst>
          </p:cNvPr>
          <p:cNvSpPr>
            <a:spLocks noGrp="1"/>
          </p:cNvSpPr>
          <p:nvPr>
            <p:ph type="title"/>
          </p:nvPr>
        </p:nvSpPr>
        <p:spPr/>
        <p:txBody>
          <a:bodyPr/>
          <a:lstStyle/>
          <a:p>
            <a:r>
              <a:rPr lang="en-US" dirty="0"/>
              <a:t>Application Server</a:t>
            </a:r>
            <a:endParaRPr lang="LID4096" dirty="0"/>
          </a:p>
        </p:txBody>
      </p:sp>
      <p:pic>
        <p:nvPicPr>
          <p:cNvPr id="4" name="Afbeelding 9">
            <a:extLst>
              <a:ext uri="{FF2B5EF4-FFF2-40B4-BE49-F238E27FC236}">
                <a16:creationId xmlns:a16="http://schemas.microsoft.com/office/drawing/2014/main" id="{7CCFC140-36D3-35A4-03A7-1E9261194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276" y="610810"/>
            <a:ext cx="2997975" cy="2997975"/>
          </a:xfrm>
          <a:prstGeom prst="rect">
            <a:avLst/>
          </a:prstGeom>
        </p:spPr>
      </p:pic>
      <p:sp>
        <p:nvSpPr>
          <p:cNvPr id="5" name="Rechthoek 21">
            <a:extLst>
              <a:ext uri="{FF2B5EF4-FFF2-40B4-BE49-F238E27FC236}">
                <a16:creationId xmlns:a16="http://schemas.microsoft.com/office/drawing/2014/main" id="{2E593B9B-C6F5-1C05-844A-BA18C05D894A}"/>
              </a:ext>
            </a:extLst>
          </p:cNvPr>
          <p:cNvSpPr/>
          <p:nvPr/>
        </p:nvSpPr>
        <p:spPr>
          <a:xfrm>
            <a:off x="1538275" y="3766195"/>
            <a:ext cx="4011277" cy="223726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4000" dirty="0">
                <a:solidFill>
                  <a:sysClr val="windowText" lastClr="000000"/>
                </a:solidFill>
                <a:latin typeface="Barlow Condensed" panose="00000506000000000000" pitchFamily="2" charset="0"/>
              </a:rPr>
              <a:t>makkelijker software up </a:t>
            </a:r>
            <a:r>
              <a:rPr lang="nl-BE" sz="4000" dirty="0" err="1">
                <a:solidFill>
                  <a:sysClr val="windowText" lastClr="000000"/>
                </a:solidFill>
                <a:latin typeface="Barlow Condensed" panose="00000506000000000000" pitchFamily="2" charset="0"/>
              </a:rPr>
              <a:t>to</a:t>
            </a:r>
            <a:r>
              <a:rPr lang="nl-BE" sz="4000" dirty="0">
                <a:solidFill>
                  <a:sysClr val="windowText" lastClr="000000"/>
                </a:solidFill>
                <a:latin typeface="Barlow Condensed" panose="00000506000000000000" pitchFamily="2" charset="0"/>
              </a:rPr>
              <a:t> date houden</a:t>
            </a:r>
          </a:p>
        </p:txBody>
      </p:sp>
      <p:sp>
        <p:nvSpPr>
          <p:cNvPr id="6" name="Rechthoek 23">
            <a:extLst>
              <a:ext uri="{FF2B5EF4-FFF2-40B4-BE49-F238E27FC236}">
                <a16:creationId xmlns:a16="http://schemas.microsoft.com/office/drawing/2014/main" id="{00D4A489-72ED-75E8-F49F-9D06B4BB0BE1}"/>
              </a:ext>
            </a:extLst>
          </p:cNvPr>
          <p:cNvSpPr/>
          <p:nvPr/>
        </p:nvSpPr>
        <p:spPr>
          <a:xfrm>
            <a:off x="6642448" y="3766195"/>
            <a:ext cx="4011277" cy="223726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4000" dirty="0">
                <a:solidFill>
                  <a:sysClr val="windowText" lastClr="000000"/>
                </a:solidFill>
                <a:latin typeface="Barlow Condensed" panose="00000506000000000000" pitchFamily="2" charset="0"/>
              </a:rPr>
              <a:t>makkelijker malware vermijden</a:t>
            </a:r>
          </a:p>
        </p:txBody>
      </p:sp>
    </p:spTree>
    <p:extLst>
      <p:ext uri="{BB962C8B-B14F-4D97-AF65-F5344CB8AC3E}">
        <p14:creationId xmlns:p14="http://schemas.microsoft.com/office/powerpoint/2010/main" val="304686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57C29-A6D3-2F0D-A1A0-ED579EAA4B7C}"/>
              </a:ext>
            </a:extLst>
          </p:cNvPr>
          <p:cNvSpPr>
            <a:spLocks noGrp="1"/>
          </p:cNvSpPr>
          <p:nvPr>
            <p:ph type="title"/>
          </p:nvPr>
        </p:nvSpPr>
        <p:spPr/>
        <p:txBody>
          <a:bodyPr/>
          <a:lstStyle/>
          <a:p>
            <a:r>
              <a:rPr lang="en-US" dirty="0"/>
              <a:t>Thin Client</a:t>
            </a:r>
            <a:endParaRPr lang="LID4096" dirty="0"/>
          </a:p>
        </p:txBody>
      </p:sp>
      <p:pic>
        <p:nvPicPr>
          <p:cNvPr id="4" name="Picture 6" descr="Raspberry Pi 4 ALUMINIUM CASE - Melopero Electronics">
            <a:extLst>
              <a:ext uri="{FF2B5EF4-FFF2-40B4-BE49-F238E27FC236}">
                <a16:creationId xmlns:a16="http://schemas.microsoft.com/office/drawing/2014/main" id="{DA319D37-5992-0980-E0D0-749C5BE77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477" y="2055736"/>
            <a:ext cx="4316634" cy="31583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aspberry Pi Compute Module 4 Cm4 | Raspberry Pi Cm4 Io Board | Raspberrypi  Cm4 - Demo Board Accessories - Aliexpress">
            <a:extLst>
              <a:ext uri="{FF2B5EF4-FFF2-40B4-BE49-F238E27FC236}">
                <a16:creationId xmlns:a16="http://schemas.microsoft.com/office/drawing/2014/main" id="{1873CDD3-2A86-D876-99CB-AE8654C3A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397" y="1492007"/>
            <a:ext cx="4804603" cy="480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15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descr="iCloud Logo, symbol, meaning, history, PNG, brand">
            <a:extLst>
              <a:ext uri="{FF2B5EF4-FFF2-40B4-BE49-F238E27FC236}">
                <a16:creationId xmlns:a16="http://schemas.microsoft.com/office/drawing/2014/main" id="{3ECB8882-1209-12FA-D764-2E00EF7DBE9A}"/>
              </a:ext>
            </a:extLst>
          </p:cNvPr>
          <p:cNvPicPr>
            <a:picLocks noChangeAspect="1" noChangeArrowheads="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186104" y="1383030"/>
            <a:ext cx="4150824" cy="23323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93A566-2630-DB75-D1DE-C33ECDF1B8CD}"/>
              </a:ext>
            </a:extLst>
          </p:cNvPr>
          <p:cNvSpPr>
            <a:spLocks noGrp="1"/>
          </p:cNvSpPr>
          <p:nvPr>
            <p:ph type="title"/>
          </p:nvPr>
        </p:nvSpPr>
        <p:spPr/>
        <p:txBody>
          <a:bodyPr/>
          <a:lstStyle/>
          <a:p>
            <a:r>
              <a:rPr lang="en-US" dirty="0"/>
              <a:t>Webserver</a:t>
            </a:r>
            <a:endParaRPr lang="LID4096" dirty="0"/>
          </a:p>
        </p:txBody>
      </p:sp>
      <p:pic>
        <p:nvPicPr>
          <p:cNvPr id="5" name="Afbeelding 24" descr="http://vignette3.wikia.nocookie.net/gtawiki/images/c/c9/Computer_Icon.png/revision/latest?cb=20100421004434">
            <a:extLst>
              <a:ext uri="{FF2B5EF4-FFF2-40B4-BE49-F238E27FC236}">
                <a16:creationId xmlns:a16="http://schemas.microsoft.com/office/drawing/2014/main" id="{1E623530-44EC-2688-7FAC-55E68651E855}"/>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277818" y="4629873"/>
            <a:ext cx="1516283" cy="1570796"/>
          </a:xfrm>
          <a:prstGeom prst="rect">
            <a:avLst/>
          </a:prstGeom>
          <a:noFill/>
          <a:ln>
            <a:noFill/>
          </a:ln>
        </p:spPr>
      </p:pic>
      <p:pic>
        <p:nvPicPr>
          <p:cNvPr id="6" name="Afbeelding 26">
            <a:extLst>
              <a:ext uri="{FF2B5EF4-FFF2-40B4-BE49-F238E27FC236}">
                <a16:creationId xmlns:a16="http://schemas.microsoft.com/office/drawing/2014/main" id="{E4848D58-72EE-524A-BAED-939FBA4A5B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3341" y="1489092"/>
            <a:ext cx="2226262" cy="2226262"/>
          </a:xfrm>
          <a:prstGeom prst="rect">
            <a:avLst/>
          </a:prstGeom>
        </p:spPr>
      </p:pic>
      <p:cxnSp>
        <p:nvCxnSpPr>
          <p:cNvPr id="7" name="Rechte verbindingslijn met pijl 11">
            <a:extLst>
              <a:ext uri="{FF2B5EF4-FFF2-40B4-BE49-F238E27FC236}">
                <a16:creationId xmlns:a16="http://schemas.microsoft.com/office/drawing/2014/main" id="{FD307073-8ED6-39D3-6506-8D397AD4882A}"/>
              </a:ext>
            </a:extLst>
          </p:cNvPr>
          <p:cNvCxnSpPr/>
          <p:nvPr/>
        </p:nvCxnSpPr>
        <p:spPr>
          <a:xfrm flipH="1" flipV="1">
            <a:off x="5275330" y="3204729"/>
            <a:ext cx="3764196" cy="1634672"/>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Tekstvak 14">
            <a:extLst>
              <a:ext uri="{FF2B5EF4-FFF2-40B4-BE49-F238E27FC236}">
                <a16:creationId xmlns:a16="http://schemas.microsoft.com/office/drawing/2014/main" id="{394AC0EB-2584-1FB3-FC2E-FBE204A92689}"/>
              </a:ext>
            </a:extLst>
          </p:cNvPr>
          <p:cNvSpPr txBox="1"/>
          <p:nvPr/>
        </p:nvSpPr>
        <p:spPr>
          <a:xfrm>
            <a:off x="6261297" y="3204729"/>
            <a:ext cx="3405662" cy="707886"/>
          </a:xfrm>
          <a:prstGeom prst="rect">
            <a:avLst/>
          </a:prstGeom>
          <a:noFill/>
        </p:spPr>
        <p:txBody>
          <a:bodyPr wrap="square" rtlCol="0">
            <a:spAutoFit/>
          </a:bodyPr>
          <a:lstStyle/>
          <a:p>
            <a:pPr algn="ctr"/>
            <a:r>
              <a:rPr lang="nl-BE" sz="4000" dirty="0">
                <a:solidFill>
                  <a:sysClr val="windowText" lastClr="000000"/>
                </a:solidFill>
                <a:latin typeface="Barlow Condensed" panose="00000506000000000000" pitchFamily="2" charset="0"/>
              </a:rPr>
              <a:t>http </a:t>
            </a:r>
            <a:r>
              <a:rPr lang="nl-BE" sz="4000" dirty="0" err="1">
                <a:solidFill>
                  <a:sysClr val="windowText" lastClr="000000"/>
                </a:solidFill>
                <a:latin typeface="Barlow Condensed" panose="00000506000000000000" pitchFamily="2" charset="0"/>
              </a:rPr>
              <a:t>request</a:t>
            </a:r>
            <a:endParaRPr lang="nl-BE" sz="4000" dirty="0">
              <a:solidFill>
                <a:sysClr val="windowText" lastClr="000000"/>
              </a:solidFill>
              <a:latin typeface="Barlow Condensed" panose="00000506000000000000" pitchFamily="2" charset="0"/>
            </a:endParaRPr>
          </a:p>
        </p:txBody>
      </p:sp>
      <p:cxnSp>
        <p:nvCxnSpPr>
          <p:cNvPr id="9" name="Rechte verbindingslijn met pijl 15">
            <a:extLst>
              <a:ext uri="{FF2B5EF4-FFF2-40B4-BE49-F238E27FC236}">
                <a16:creationId xmlns:a16="http://schemas.microsoft.com/office/drawing/2014/main" id="{339B12B2-CA46-4F37-49F7-66CA349106E4}"/>
              </a:ext>
            </a:extLst>
          </p:cNvPr>
          <p:cNvCxnSpPr/>
          <p:nvPr/>
        </p:nvCxnSpPr>
        <p:spPr>
          <a:xfrm>
            <a:off x="5037038" y="3558672"/>
            <a:ext cx="3922478" cy="1744848"/>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Tekstvak 16">
            <a:extLst>
              <a:ext uri="{FF2B5EF4-FFF2-40B4-BE49-F238E27FC236}">
                <a16:creationId xmlns:a16="http://schemas.microsoft.com/office/drawing/2014/main" id="{D6ACB7EA-7EA4-E505-E887-6F7693386BC2}"/>
              </a:ext>
            </a:extLst>
          </p:cNvPr>
          <p:cNvSpPr txBox="1"/>
          <p:nvPr/>
        </p:nvSpPr>
        <p:spPr>
          <a:xfrm>
            <a:off x="4244750" y="4431096"/>
            <a:ext cx="3405662" cy="707886"/>
          </a:xfrm>
          <a:prstGeom prst="rect">
            <a:avLst/>
          </a:prstGeom>
          <a:noFill/>
        </p:spPr>
        <p:txBody>
          <a:bodyPr wrap="square" rtlCol="0">
            <a:spAutoFit/>
          </a:bodyPr>
          <a:lstStyle/>
          <a:p>
            <a:pPr algn="ctr"/>
            <a:r>
              <a:rPr lang="nl-BE" sz="4000" dirty="0">
                <a:solidFill>
                  <a:sysClr val="windowText" lastClr="000000"/>
                </a:solidFill>
                <a:latin typeface="Barlow Condensed" panose="00000506000000000000" pitchFamily="2" charset="0"/>
              </a:rPr>
              <a:t>http response</a:t>
            </a:r>
          </a:p>
        </p:txBody>
      </p:sp>
      <p:pic>
        <p:nvPicPr>
          <p:cNvPr id="11" name="Picture 2" descr="HTML File Extension Icon - File Extension Icons - SoftIcons.com">
            <a:extLst>
              <a:ext uri="{FF2B5EF4-FFF2-40B4-BE49-F238E27FC236}">
                <a16:creationId xmlns:a16="http://schemas.microsoft.com/office/drawing/2014/main" id="{A8725667-56F0-E104-168F-A422BE2EA4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0522" y="5465797"/>
            <a:ext cx="1152416" cy="11524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XT File Extension Icon 256x256 png">
            <a:extLst>
              <a:ext uri="{FF2B5EF4-FFF2-40B4-BE49-F238E27FC236}">
                <a16:creationId xmlns:a16="http://schemas.microsoft.com/office/drawing/2014/main" id="{8DDD31C1-F367-F15E-989C-1E03EA0603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6708" y="5461099"/>
            <a:ext cx="1161811" cy="11618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PNG File Extension Icon 256x256 png">
            <a:extLst>
              <a:ext uri="{FF2B5EF4-FFF2-40B4-BE49-F238E27FC236}">
                <a16:creationId xmlns:a16="http://schemas.microsoft.com/office/drawing/2014/main" id="{3B548746-7012-D399-C8B2-84EF6DB94C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1905" y="5460604"/>
            <a:ext cx="1162800" cy="1162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JPG File Extension Icon 256x256 png">
            <a:extLst>
              <a:ext uri="{FF2B5EF4-FFF2-40B4-BE49-F238E27FC236}">
                <a16:creationId xmlns:a16="http://schemas.microsoft.com/office/drawing/2014/main" id="{1FFE4C22-A52B-3B64-9B09-C26D864CB9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52" y="5480532"/>
            <a:ext cx="1162800" cy="1162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PDF File Extension Icon 256x256 png">
            <a:extLst>
              <a:ext uri="{FF2B5EF4-FFF2-40B4-BE49-F238E27FC236}">
                <a16:creationId xmlns:a16="http://schemas.microsoft.com/office/drawing/2014/main" id="{7E820E0D-0511-ED2C-9BE9-791924105D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13799" y="5460604"/>
            <a:ext cx="1162800" cy="1162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MP4 File Extension Icon 256x256 png">
            <a:extLst>
              <a:ext uri="{FF2B5EF4-FFF2-40B4-BE49-F238E27FC236}">
                <a16:creationId xmlns:a16="http://schemas.microsoft.com/office/drawing/2014/main" id="{42AA18B8-72FE-BD79-751D-C52601860D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4746" y="5460604"/>
            <a:ext cx="1162800" cy="1162800"/>
          </a:xfrm>
          <a:prstGeom prst="rect">
            <a:avLst/>
          </a:prstGeom>
          <a:noFill/>
          <a:extLst>
            <a:ext uri="{909E8E84-426E-40DD-AFC4-6F175D3DCCD1}">
              <a14:hiddenFill xmlns:a14="http://schemas.microsoft.com/office/drawing/2010/main">
                <a:solidFill>
                  <a:srgbClr val="FFFFFF"/>
                </a:solidFill>
              </a14:hiddenFill>
            </a:ext>
          </a:extLst>
        </p:spPr>
      </p:pic>
      <p:pic>
        <p:nvPicPr>
          <p:cNvPr id="17" name="Afbeelding 27" descr="http://vignette3.wikia.nocookie.net/gtawiki/images/c/c9/Computer_Icon.png/revision/latest?cb=20100421004434">
            <a:extLst>
              <a:ext uri="{FF2B5EF4-FFF2-40B4-BE49-F238E27FC236}">
                <a16:creationId xmlns:a16="http://schemas.microsoft.com/office/drawing/2014/main" id="{6CDBD945-7B17-8780-599D-DDB8C1136946}"/>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373068" y="1288807"/>
            <a:ext cx="1516283" cy="1570796"/>
          </a:xfrm>
          <a:prstGeom prst="rect">
            <a:avLst/>
          </a:prstGeom>
          <a:noFill/>
          <a:ln>
            <a:noFill/>
          </a:ln>
        </p:spPr>
      </p:pic>
      <p:pic>
        <p:nvPicPr>
          <p:cNvPr id="18" name="Picture 2" descr="User icon - Free download on Iconfinder">
            <a:extLst>
              <a:ext uri="{FF2B5EF4-FFF2-40B4-BE49-F238E27FC236}">
                <a16:creationId xmlns:a16="http://schemas.microsoft.com/office/drawing/2014/main" id="{6EB3341B-3BA6-243D-C7C7-502EAC77224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666959" y="1526207"/>
            <a:ext cx="2045970" cy="204597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Rechte verbindingslijn met pijl 29">
            <a:extLst>
              <a:ext uri="{FF2B5EF4-FFF2-40B4-BE49-F238E27FC236}">
                <a16:creationId xmlns:a16="http://schemas.microsoft.com/office/drawing/2014/main" id="{11074B0C-53F1-D48B-F7A8-13EF91DC68F3}"/>
              </a:ext>
            </a:extLst>
          </p:cNvPr>
          <p:cNvCxnSpPr/>
          <p:nvPr/>
        </p:nvCxnSpPr>
        <p:spPr>
          <a:xfrm flipH="1" flipV="1">
            <a:off x="5115652" y="2578333"/>
            <a:ext cx="4110471" cy="2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 name="Tekstvak 31">
            <a:extLst>
              <a:ext uri="{FF2B5EF4-FFF2-40B4-BE49-F238E27FC236}">
                <a16:creationId xmlns:a16="http://schemas.microsoft.com/office/drawing/2014/main" id="{E624DD5F-3469-27F8-0BED-7EAA348E93E8}"/>
              </a:ext>
            </a:extLst>
          </p:cNvPr>
          <p:cNvSpPr txBox="1"/>
          <p:nvPr/>
        </p:nvSpPr>
        <p:spPr>
          <a:xfrm>
            <a:off x="5336928" y="1813724"/>
            <a:ext cx="3405662" cy="707886"/>
          </a:xfrm>
          <a:prstGeom prst="rect">
            <a:avLst/>
          </a:prstGeom>
          <a:noFill/>
        </p:spPr>
        <p:txBody>
          <a:bodyPr wrap="square" rtlCol="0">
            <a:spAutoFit/>
          </a:bodyPr>
          <a:lstStyle/>
          <a:p>
            <a:pPr algn="ctr"/>
            <a:r>
              <a:rPr lang="nl-BE" sz="4000" dirty="0">
                <a:solidFill>
                  <a:sysClr val="windowText" lastClr="000000"/>
                </a:solidFill>
                <a:latin typeface="Barlow Condensed" panose="00000506000000000000" pitchFamily="2" charset="0"/>
              </a:rPr>
              <a:t>ftp</a:t>
            </a:r>
          </a:p>
        </p:txBody>
      </p:sp>
      <p:pic>
        <p:nvPicPr>
          <p:cNvPr id="21" name="Picture 2" descr="Log4j kwetsbaarheid - DGMR Software">
            <a:extLst>
              <a:ext uri="{FF2B5EF4-FFF2-40B4-BE49-F238E27FC236}">
                <a16:creationId xmlns:a16="http://schemas.microsoft.com/office/drawing/2014/main" id="{0FAF5B83-55E7-DFF1-5C8C-E8B6FCC03A2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70887" y="1837242"/>
            <a:ext cx="933619" cy="583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8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720C-0757-DD5B-3624-F942E99F834A}"/>
              </a:ext>
            </a:extLst>
          </p:cNvPr>
          <p:cNvSpPr>
            <a:spLocks noGrp="1"/>
          </p:cNvSpPr>
          <p:nvPr>
            <p:ph type="title"/>
          </p:nvPr>
        </p:nvSpPr>
        <p:spPr/>
        <p:txBody>
          <a:bodyPr/>
          <a:lstStyle/>
          <a:p>
            <a:r>
              <a:rPr lang="en-US" dirty="0" err="1"/>
              <a:t>Netwerkbesturingssystemen</a:t>
            </a:r>
            <a:endParaRPr lang="LID4096" dirty="0"/>
          </a:p>
        </p:txBody>
      </p:sp>
      <p:sp>
        <p:nvSpPr>
          <p:cNvPr id="4" name="Rechthoek 6">
            <a:extLst>
              <a:ext uri="{FF2B5EF4-FFF2-40B4-BE49-F238E27FC236}">
                <a16:creationId xmlns:a16="http://schemas.microsoft.com/office/drawing/2014/main" id="{6133D54F-C1D8-6DA3-E65C-24AB7AA0382D}"/>
              </a:ext>
            </a:extLst>
          </p:cNvPr>
          <p:cNvSpPr/>
          <p:nvPr/>
        </p:nvSpPr>
        <p:spPr>
          <a:xfrm>
            <a:off x="1428750" y="1761173"/>
            <a:ext cx="4804410" cy="53835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algn="ctr"/>
            <a:r>
              <a:rPr lang="nl-BE" sz="3600" dirty="0">
                <a:solidFill>
                  <a:sysClr val="windowText" lastClr="000000"/>
                </a:solidFill>
                <a:latin typeface="Barlow Condensed" panose="00000506000000000000" pitchFamily="2" charset="0"/>
              </a:rPr>
              <a:t>algemeen NOS</a:t>
            </a:r>
          </a:p>
          <a:p>
            <a:pPr algn="ctr"/>
            <a:endParaRPr lang="nl-BE" sz="3600" dirty="0">
              <a:solidFill>
                <a:sysClr val="windowText" lastClr="000000"/>
              </a:solidFill>
              <a:latin typeface="Barlow Condensed" panose="00000506000000000000" pitchFamily="2" charset="0"/>
            </a:endParaRPr>
          </a:p>
        </p:txBody>
      </p:sp>
      <p:sp>
        <p:nvSpPr>
          <p:cNvPr id="5" name="Rechthoek 7">
            <a:extLst>
              <a:ext uri="{FF2B5EF4-FFF2-40B4-BE49-F238E27FC236}">
                <a16:creationId xmlns:a16="http://schemas.microsoft.com/office/drawing/2014/main" id="{B96F1FBC-E191-A462-B677-19A42B271D89}"/>
              </a:ext>
            </a:extLst>
          </p:cNvPr>
          <p:cNvSpPr/>
          <p:nvPr/>
        </p:nvSpPr>
        <p:spPr>
          <a:xfrm>
            <a:off x="6592313" y="1761173"/>
            <a:ext cx="4761487" cy="53835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algn="ctr"/>
            <a:r>
              <a:rPr lang="nl-BE" sz="3600" dirty="0" err="1">
                <a:solidFill>
                  <a:sysClr val="windowText" lastClr="000000"/>
                </a:solidFill>
                <a:latin typeface="Barlow Condensed" panose="00000506000000000000" pitchFamily="2" charset="0"/>
              </a:rPr>
              <a:t>embedded</a:t>
            </a:r>
            <a:r>
              <a:rPr lang="nl-BE" sz="3600" dirty="0">
                <a:solidFill>
                  <a:sysClr val="windowText" lastClr="000000"/>
                </a:solidFill>
                <a:latin typeface="Barlow Condensed" panose="00000506000000000000" pitchFamily="2" charset="0"/>
              </a:rPr>
              <a:t> NOS</a:t>
            </a:r>
          </a:p>
          <a:p>
            <a:pPr algn="ctr"/>
            <a:endParaRPr lang="nl-BE" sz="3600" dirty="0">
              <a:solidFill>
                <a:sysClr val="windowText" lastClr="000000"/>
              </a:solidFill>
              <a:latin typeface="Barlow Condensed" panose="00000506000000000000" pitchFamily="2" charset="0"/>
            </a:endParaRPr>
          </a:p>
        </p:txBody>
      </p:sp>
      <p:pic>
        <p:nvPicPr>
          <p:cNvPr id="6" name="Afbeelding 12">
            <a:extLst>
              <a:ext uri="{FF2B5EF4-FFF2-40B4-BE49-F238E27FC236}">
                <a16:creationId xmlns:a16="http://schemas.microsoft.com/office/drawing/2014/main" id="{98393D1C-4DFD-FC39-7BAA-13419A291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180" y="1789290"/>
            <a:ext cx="2559550" cy="255955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7" name="Picture 2" descr="Download Windows Server Png Download - Windows Server 2012 Logo - Full Size  PNG Image - PNGkit">
            <a:extLst>
              <a:ext uri="{FF2B5EF4-FFF2-40B4-BE49-F238E27FC236}">
                <a16:creationId xmlns:a16="http://schemas.microsoft.com/office/drawing/2014/main" id="{08F0F8C0-BAC4-B574-E1EA-36260F912C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9306" y="4712311"/>
            <a:ext cx="1145291" cy="1394267"/>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8" name="Picture 4" descr="OS X El Capitan、Macでサーバーを！ その2 「OS X Serverのインストール」 | 酔いどれオヤジのブログwp">
            <a:extLst>
              <a:ext uri="{FF2B5EF4-FFF2-40B4-BE49-F238E27FC236}">
                <a16:creationId xmlns:a16="http://schemas.microsoft.com/office/drawing/2014/main" id="{37122591-F6FB-2988-6416-D8CE244EBA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2531" y="4452938"/>
            <a:ext cx="1850630" cy="188818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9" name="Picture 6" descr="Linux Logo and symbol, meaning, history, PNG, brand">
            <a:extLst>
              <a:ext uri="{FF2B5EF4-FFF2-40B4-BE49-F238E27FC236}">
                <a16:creationId xmlns:a16="http://schemas.microsoft.com/office/drawing/2014/main" id="{5DE3504E-CFFD-EFB4-2724-06BB1ED1EB7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6036" y="4676436"/>
            <a:ext cx="1445337" cy="1596517"/>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10" name="Picture 2" descr="UBNT-US-48-500W">
            <a:extLst>
              <a:ext uri="{FF2B5EF4-FFF2-40B4-BE49-F238E27FC236}">
                <a16:creationId xmlns:a16="http://schemas.microsoft.com/office/drawing/2014/main" id="{B635552B-B4D5-D849-2C66-7AEA07DEC5C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664" t="38267" r="8752" b="39675"/>
          <a:stretch/>
        </p:blipFill>
        <p:spPr bwMode="auto">
          <a:xfrm flipV="1">
            <a:off x="6771644" y="3017405"/>
            <a:ext cx="4402824" cy="411595"/>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11" name="Picture 6" descr="Afbeelding">
            <a:extLst>
              <a:ext uri="{FF2B5EF4-FFF2-40B4-BE49-F238E27FC236}">
                <a16:creationId xmlns:a16="http://schemas.microsoft.com/office/drawing/2014/main" id="{562BE941-4D8D-3D0D-0D04-8A6D3A6CB3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1019" y="4571371"/>
            <a:ext cx="4293449" cy="1535207"/>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832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13CB-AD4F-6E18-CC16-522C028CB2A3}"/>
              </a:ext>
            </a:extLst>
          </p:cNvPr>
          <p:cNvSpPr>
            <a:spLocks noGrp="1"/>
          </p:cNvSpPr>
          <p:nvPr>
            <p:ph type="title"/>
          </p:nvPr>
        </p:nvSpPr>
        <p:spPr/>
        <p:txBody>
          <a:bodyPr/>
          <a:lstStyle/>
          <a:p>
            <a:r>
              <a:rPr lang="en-US" dirty="0"/>
              <a:t>Client/server </a:t>
            </a:r>
            <a:r>
              <a:rPr lang="en-US" dirty="0" err="1"/>
              <a:t>verwerking</a:t>
            </a:r>
            <a:endParaRPr lang="LID4096" dirty="0"/>
          </a:p>
        </p:txBody>
      </p:sp>
      <p:cxnSp>
        <p:nvCxnSpPr>
          <p:cNvPr id="4" name="Rechte verbindingslijn 6">
            <a:extLst>
              <a:ext uri="{FF2B5EF4-FFF2-40B4-BE49-F238E27FC236}">
                <a16:creationId xmlns:a16="http://schemas.microsoft.com/office/drawing/2014/main" id="{8E5A7B17-A74D-EF86-06ED-4A01C27B70DC}"/>
              </a:ext>
            </a:extLst>
          </p:cNvPr>
          <p:cNvCxnSpPr/>
          <p:nvPr/>
        </p:nvCxnSpPr>
        <p:spPr>
          <a:xfrm flipV="1">
            <a:off x="3228273" y="4130549"/>
            <a:ext cx="5623560" cy="2286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Afbeelding 1">
            <a:extLst>
              <a:ext uri="{FF2B5EF4-FFF2-40B4-BE49-F238E27FC236}">
                <a16:creationId xmlns:a16="http://schemas.microsoft.com/office/drawing/2014/main" id="{7897C66E-5EAD-AEA9-D8F4-4A97C2EB0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1812" y="2818004"/>
            <a:ext cx="2199323" cy="2199323"/>
          </a:xfrm>
          <a:prstGeom prst="rect">
            <a:avLst/>
          </a:prstGeom>
        </p:spPr>
      </p:pic>
      <p:pic>
        <p:nvPicPr>
          <p:cNvPr id="6" name="Afbeelding 8" descr="http://vignette3.wikia.nocookie.net/gtawiki/images/c/c9/Computer_Icon.png/revision/latest?cb=20100421004434">
            <a:extLst>
              <a:ext uri="{FF2B5EF4-FFF2-40B4-BE49-F238E27FC236}">
                <a16:creationId xmlns:a16="http://schemas.microsoft.com/office/drawing/2014/main" id="{E7004918-1EB8-B6A2-8F65-E416838CC735}"/>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736652" y="3218310"/>
            <a:ext cx="1651641" cy="1620642"/>
          </a:xfrm>
          <a:prstGeom prst="rect">
            <a:avLst/>
          </a:prstGeom>
          <a:noFill/>
          <a:ln>
            <a:noFill/>
          </a:ln>
        </p:spPr>
      </p:pic>
      <p:sp>
        <p:nvSpPr>
          <p:cNvPr id="7" name="TextBox 6">
            <a:extLst>
              <a:ext uri="{FF2B5EF4-FFF2-40B4-BE49-F238E27FC236}">
                <a16:creationId xmlns:a16="http://schemas.microsoft.com/office/drawing/2014/main" id="{5F9D07E4-EAF4-B48B-043C-8763DB45B66F}"/>
              </a:ext>
            </a:extLst>
          </p:cNvPr>
          <p:cNvSpPr txBox="1"/>
          <p:nvPr/>
        </p:nvSpPr>
        <p:spPr>
          <a:xfrm>
            <a:off x="1026695" y="5017327"/>
            <a:ext cx="3192379" cy="1200329"/>
          </a:xfrm>
          <a:prstGeom prst="rect">
            <a:avLst/>
          </a:prstGeom>
          <a:noFill/>
        </p:spPr>
        <p:txBody>
          <a:bodyPr wrap="square" rtlCol="0">
            <a:spAutoFit/>
          </a:bodyPr>
          <a:lstStyle/>
          <a:p>
            <a:pPr algn="ctr"/>
            <a:r>
              <a:rPr lang="en-US" sz="3600" dirty="0" err="1"/>
              <a:t>Invoer</a:t>
            </a:r>
            <a:endParaRPr lang="en-US" sz="3600" dirty="0"/>
          </a:p>
          <a:p>
            <a:pPr algn="ctr"/>
            <a:r>
              <a:rPr lang="en-US" sz="3600" dirty="0" err="1"/>
              <a:t>Uitvoer</a:t>
            </a:r>
            <a:endParaRPr lang="LID4096" sz="3600" dirty="0"/>
          </a:p>
        </p:txBody>
      </p:sp>
      <p:sp>
        <p:nvSpPr>
          <p:cNvPr id="8" name="TextBox 7">
            <a:extLst>
              <a:ext uri="{FF2B5EF4-FFF2-40B4-BE49-F238E27FC236}">
                <a16:creationId xmlns:a16="http://schemas.microsoft.com/office/drawing/2014/main" id="{9823E184-2655-AB4B-1525-315D50378FB8}"/>
              </a:ext>
            </a:extLst>
          </p:cNvPr>
          <p:cNvSpPr txBox="1"/>
          <p:nvPr/>
        </p:nvSpPr>
        <p:spPr>
          <a:xfrm>
            <a:off x="8104599" y="5222391"/>
            <a:ext cx="3571199" cy="1754326"/>
          </a:xfrm>
          <a:prstGeom prst="rect">
            <a:avLst/>
          </a:prstGeom>
          <a:noFill/>
        </p:spPr>
        <p:txBody>
          <a:bodyPr wrap="square" rtlCol="0">
            <a:spAutoFit/>
          </a:bodyPr>
          <a:lstStyle/>
          <a:p>
            <a:pPr algn="ctr"/>
            <a:r>
              <a:rPr lang="en-US" sz="3600" dirty="0" err="1"/>
              <a:t>Gegevensbeheer</a:t>
            </a:r>
            <a:endParaRPr lang="en-US" sz="3600" dirty="0"/>
          </a:p>
          <a:p>
            <a:pPr algn="ctr"/>
            <a:endParaRPr lang="en-US" sz="3600" dirty="0"/>
          </a:p>
          <a:p>
            <a:pPr algn="ctr"/>
            <a:endParaRPr lang="LID4096" sz="3600" dirty="0"/>
          </a:p>
        </p:txBody>
      </p:sp>
      <p:sp>
        <p:nvSpPr>
          <p:cNvPr id="9" name="TextBox 8">
            <a:extLst>
              <a:ext uri="{FF2B5EF4-FFF2-40B4-BE49-F238E27FC236}">
                <a16:creationId xmlns:a16="http://schemas.microsoft.com/office/drawing/2014/main" id="{C375359E-7F03-98A6-E199-FB03ECD038B8}"/>
              </a:ext>
            </a:extLst>
          </p:cNvPr>
          <p:cNvSpPr txBox="1"/>
          <p:nvPr/>
        </p:nvSpPr>
        <p:spPr>
          <a:xfrm>
            <a:off x="1614283" y="2786612"/>
            <a:ext cx="1896377" cy="584775"/>
          </a:xfrm>
          <a:prstGeom prst="rect">
            <a:avLst/>
          </a:prstGeom>
          <a:noFill/>
        </p:spPr>
        <p:txBody>
          <a:bodyPr wrap="square" rtlCol="0">
            <a:spAutoFit/>
          </a:bodyPr>
          <a:lstStyle/>
          <a:p>
            <a:pPr algn="ctr"/>
            <a:r>
              <a:rPr lang="en-US" sz="3200" b="1" dirty="0"/>
              <a:t>Client</a:t>
            </a:r>
            <a:endParaRPr lang="LID4096" sz="3200" b="1" dirty="0"/>
          </a:p>
        </p:txBody>
      </p:sp>
      <p:sp>
        <p:nvSpPr>
          <p:cNvPr id="10" name="TextBox 9">
            <a:extLst>
              <a:ext uri="{FF2B5EF4-FFF2-40B4-BE49-F238E27FC236}">
                <a16:creationId xmlns:a16="http://schemas.microsoft.com/office/drawing/2014/main" id="{241A5AFE-04FD-7B35-D7E0-6E65A9A59CBD}"/>
              </a:ext>
            </a:extLst>
          </p:cNvPr>
          <p:cNvSpPr txBox="1"/>
          <p:nvPr/>
        </p:nvSpPr>
        <p:spPr>
          <a:xfrm>
            <a:off x="8823284" y="2745735"/>
            <a:ext cx="1896377" cy="584775"/>
          </a:xfrm>
          <a:prstGeom prst="rect">
            <a:avLst/>
          </a:prstGeom>
          <a:noFill/>
        </p:spPr>
        <p:txBody>
          <a:bodyPr wrap="square" rtlCol="0">
            <a:spAutoFit/>
          </a:bodyPr>
          <a:lstStyle/>
          <a:p>
            <a:pPr algn="ctr"/>
            <a:r>
              <a:rPr lang="en-US" sz="3200" b="1" dirty="0"/>
              <a:t>Server</a:t>
            </a:r>
            <a:endParaRPr lang="LID4096" sz="3200" b="1" dirty="0"/>
          </a:p>
        </p:txBody>
      </p:sp>
      <p:sp>
        <p:nvSpPr>
          <p:cNvPr id="11" name="TextBox 10">
            <a:extLst>
              <a:ext uri="{FF2B5EF4-FFF2-40B4-BE49-F238E27FC236}">
                <a16:creationId xmlns:a16="http://schemas.microsoft.com/office/drawing/2014/main" id="{9B4AAC4F-6DF9-ABFE-37E5-D87049B61924}"/>
              </a:ext>
            </a:extLst>
          </p:cNvPr>
          <p:cNvSpPr txBox="1"/>
          <p:nvPr/>
        </p:nvSpPr>
        <p:spPr>
          <a:xfrm>
            <a:off x="4087401" y="1687848"/>
            <a:ext cx="4017198" cy="584775"/>
          </a:xfrm>
          <a:prstGeom prst="rect">
            <a:avLst/>
          </a:prstGeom>
          <a:noFill/>
        </p:spPr>
        <p:txBody>
          <a:bodyPr wrap="square" rtlCol="0">
            <a:spAutoFit/>
          </a:bodyPr>
          <a:lstStyle/>
          <a:p>
            <a:pPr algn="ctr"/>
            <a:r>
              <a:rPr lang="en-US" sz="3200" b="1" dirty="0"/>
              <a:t>3-tier </a:t>
            </a:r>
            <a:r>
              <a:rPr lang="en-US" sz="3200" b="1" dirty="0" err="1"/>
              <a:t>architectuur</a:t>
            </a:r>
            <a:endParaRPr lang="LID4096" sz="3200" b="1" dirty="0"/>
          </a:p>
        </p:txBody>
      </p:sp>
      <p:pic>
        <p:nvPicPr>
          <p:cNvPr id="13" name="Afbeelding 1">
            <a:extLst>
              <a:ext uri="{FF2B5EF4-FFF2-40B4-BE49-F238E27FC236}">
                <a16:creationId xmlns:a16="http://schemas.microsoft.com/office/drawing/2014/main" id="{E838A17A-A70A-02DF-2B78-7ACE7FA67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914" y="2818004"/>
            <a:ext cx="2199323" cy="2199323"/>
          </a:xfrm>
          <a:prstGeom prst="rect">
            <a:avLst/>
          </a:prstGeom>
        </p:spPr>
      </p:pic>
      <p:sp>
        <p:nvSpPr>
          <p:cNvPr id="14" name="TextBox 13">
            <a:extLst>
              <a:ext uri="{FF2B5EF4-FFF2-40B4-BE49-F238E27FC236}">
                <a16:creationId xmlns:a16="http://schemas.microsoft.com/office/drawing/2014/main" id="{AC73991B-FAF6-8D31-DE60-EE5BE566B00D}"/>
              </a:ext>
            </a:extLst>
          </p:cNvPr>
          <p:cNvSpPr txBox="1"/>
          <p:nvPr/>
        </p:nvSpPr>
        <p:spPr>
          <a:xfrm>
            <a:off x="4443863" y="5222391"/>
            <a:ext cx="3192379" cy="646331"/>
          </a:xfrm>
          <a:prstGeom prst="rect">
            <a:avLst/>
          </a:prstGeom>
          <a:noFill/>
        </p:spPr>
        <p:txBody>
          <a:bodyPr wrap="square" rtlCol="0">
            <a:spAutoFit/>
          </a:bodyPr>
          <a:lstStyle/>
          <a:p>
            <a:pPr algn="ctr"/>
            <a:r>
              <a:rPr lang="en-US" sz="3600" dirty="0" err="1"/>
              <a:t>Verwerking</a:t>
            </a:r>
            <a:endParaRPr lang="LID4096" sz="3600" dirty="0"/>
          </a:p>
        </p:txBody>
      </p:sp>
      <p:sp>
        <p:nvSpPr>
          <p:cNvPr id="15" name="TextBox 14">
            <a:extLst>
              <a:ext uri="{FF2B5EF4-FFF2-40B4-BE49-F238E27FC236}">
                <a16:creationId xmlns:a16="http://schemas.microsoft.com/office/drawing/2014/main" id="{7B286BB8-F11B-F45B-963B-D86A900556CD}"/>
              </a:ext>
            </a:extLst>
          </p:cNvPr>
          <p:cNvSpPr txBox="1"/>
          <p:nvPr/>
        </p:nvSpPr>
        <p:spPr>
          <a:xfrm>
            <a:off x="4980868" y="2734088"/>
            <a:ext cx="1896377" cy="584775"/>
          </a:xfrm>
          <a:prstGeom prst="rect">
            <a:avLst/>
          </a:prstGeom>
          <a:noFill/>
        </p:spPr>
        <p:txBody>
          <a:bodyPr wrap="square" rtlCol="0">
            <a:spAutoFit/>
          </a:bodyPr>
          <a:lstStyle/>
          <a:p>
            <a:pPr algn="ctr"/>
            <a:r>
              <a:rPr lang="en-US" sz="3200" b="1" dirty="0"/>
              <a:t>Server</a:t>
            </a:r>
            <a:endParaRPr lang="LID4096" sz="3200" b="1" dirty="0"/>
          </a:p>
        </p:txBody>
      </p:sp>
    </p:spTree>
    <p:extLst>
      <p:ext uri="{BB962C8B-B14F-4D97-AF65-F5344CB8AC3E}">
        <p14:creationId xmlns:p14="http://schemas.microsoft.com/office/powerpoint/2010/main" val="374374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C05D7-5937-F3BA-7D22-BBFEAA40C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35849-610D-732E-1B74-F658CBA2EB98}"/>
              </a:ext>
            </a:extLst>
          </p:cNvPr>
          <p:cNvSpPr>
            <a:spLocks noGrp="1"/>
          </p:cNvSpPr>
          <p:nvPr>
            <p:ph type="title"/>
          </p:nvPr>
        </p:nvSpPr>
        <p:spPr/>
        <p:txBody>
          <a:bodyPr/>
          <a:lstStyle/>
          <a:p>
            <a:r>
              <a:rPr lang="en-US" dirty="0"/>
              <a:t>Client/server </a:t>
            </a:r>
            <a:r>
              <a:rPr lang="en-US" dirty="0" err="1"/>
              <a:t>verwerking</a:t>
            </a:r>
            <a:endParaRPr lang="LID4096" dirty="0"/>
          </a:p>
        </p:txBody>
      </p:sp>
      <p:cxnSp>
        <p:nvCxnSpPr>
          <p:cNvPr id="4" name="Rechte verbindingslijn 6">
            <a:extLst>
              <a:ext uri="{FF2B5EF4-FFF2-40B4-BE49-F238E27FC236}">
                <a16:creationId xmlns:a16="http://schemas.microsoft.com/office/drawing/2014/main" id="{96230786-A7CF-C24A-F43E-BE0FC40A2D8D}"/>
              </a:ext>
            </a:extLst>
          </p:cNvPr>
          <p:cNvCxnSpPr>
            <a:cxnSpLocks/>
          </p:cNvCxnSpPr>
          <p:nvPr/>
        </p:nvCxnSpPr>
        <p:spPr>
          <a:xfrm>
            <a:off x="3212231" y="4584302"/>
            <a:ext cx="6076148" cy="3975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Afbeelding 8" descr="http://vignette3.wikia.nocookie.net/gtawiki/images/c/c9/Computer_Icon.png/revision/latest?cb=20100421004434">
            <a:extLst>
              <a:ext uri="{FF2B5EF4-FFF2-40B4-BE49-F238E27FC236}">
                <a16:creationId xmlns:a16="http://schemas.microsoft.com/office/drawing/2014/main" id="{A5BD0CEA-6095-050E-D054-9034424E3172}"/>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720610" y="3649203"/>
            <a:ext cx="1651641" cy="1620642"/>
          </a:xfrm>
          <a:prstGeom prst="rect">
            <a:avLst/>
          </a:prstGeom>
          <a:noFill/>
          <a:ln>
            <a:noFill/>
          </a:ln>
        </p:spPr>
      </p:pic>
      <p:sp>
        <p:nvSpPr>
          <p:cNvPr id="9" name="TextBox 8">
            <a:extLst>
              <a:ext uri="{FF2B5EF4-FFF2-40B4-BE49-F238E27FC236}">
                <a16:creationId xmlns:a16="http://schemas.microsoft.com/office/drawing/2014/main" id="{FAEFBDA0-90E4-879D-48ED-EBD6BAA24850}"/>
              </a:ext>
            </a:extLst>
          </p:cNvPr>
          <p:cNvSpPr txBox="1"/>
          <p:nvPr/>
        </p:nvSpPr>
        <p:spPr>
          <a:xfrm>
            <a:off x="1607770" y="3043833"/>
            <a:ext cx="1896377" cy="584775"/>
          </a:xfrm>
          <a:prstGeom prst="rect">
            <a:avLst/>
          </a:prstGeom>
          <a:noFill/>
        </p:spPr>
        <p:txBody>
          <a:bodyPr wrap="square" rtlCol="0">
            <a:spAutoFit/>
          </a:bodyPr>
          <a:lstStyle/>
          <a:p>
            <a:pPr algn="ctr"/>
            <a:r>
              <a:rPr lang="en-US" sz="3200" b="1" dirty="0"/>
              <a:t>Client</a:t>
            </a:r>
            <a:endParaRPr lang="LID4096" sz="3200" b="1" dirty="0"/>
          </a:p>
        </p:txBody>
      </p:sp>
      <p:sp>
        <p:nvSpPr>
          <p:cNvPr id="10" name="TextBox 9">
            <a:extLst>
              <a:ext uri="{FF2B5EF4-FFF2-40B4-BE49-F238E27FC236}">
                <a16:creationId xmlns:a16="http://schemas.microsoft.com/office/drawing/2014/main" id="{C93FF6DA-9978-541F-5416-BCAC06A5BBDA}"/>
              </a:ext>
            </a:extLst>
          </p:cNvPr>
          <p:cNvSpPr txBox="1"/>
          <p:nvPr/>
        </p:nvSpPr>
        <p:spPr>
          <a:xfrm>
            <a:off x="8655770" y="3064428"/>
            <a:ext cx="2373830" cy="584775"/>
          </a:xfrm>
          <a:prstGeom prst="rect">
            <a:avLst/>
          </a:prstGeom>
          <a:noFill/>
        </p:spPr>
        <p:txBody>
          <a:bodyPr wrap="square" rtlCol="0">
            <a:spAutoFit/>
          </a:bodyPr>
          <a:lstStyle/>
          <a:p>
            <a:pPr algn="ctr"/>
            <a:r>
              <a:rPr lang="en-US" sz="3200" b="1" dirty="0"/>
              <a:t>Database</a:t>
            </a:r>
            <a:endParaRPr lang="LID4096" sz="3200" b="1" dirty="0"/>
          </a:p>
        </p:txBody>
      </p:sp>
      <p:sp>
        <p:nvSpPr>
          <p:cNvPr id="11" name="TextBox 10">
            <a:extLst>
              <a:ext uri="{FF2B5EF4-FFF2-40B4-BE49-F238E27FC236}">
                <a16:creationId xmlns:a16="http://schemas.microsoft.com/office/drawing/2014/main" id="{BEC13DBA-2C23-6107-8B36-EAA1CB6D0C0D}"/>
              </a:ext>
            </a:extLst>
          </p:cNvPr>
          <p:cNvSpPr txBox="1"/>
          <p:nvPr/>
        </p:nvSpPr>
        <p:spPr>
          <a:xfrm>
            <a:off x="4087401" y="1649170"/>
            <a:ext cx="4017198" cy="584775"/>
          </a:xfrm>
          <a:prstGeom prst="rect">
            <a:avLst/>
          </a:prstGeom>
          <a:noFill/>
        </p:spPr>
        <p:txBody>
          <a:bodyPr wrap="square" rtlCol="0">
            <a:spAutoFit/>
          </a:bodyPr>
          <a:lstStyle/>
          <a:p>
            <a:pPr algn="ctr"/>
            <a:r>
              <a:rPr lang="en-US" sz="3200" b="1" dirty="0"/>
              <a:t>3-tier </a:t>
            </a:r>
            <a:r>
              <a:rPr lang="en-US" sz="3200" b="1" dirty="0" err="1"/>
              <a:t>architectuur</a:t>
            </a:r>
            <a:endParaRPr lang="LID4096" sz="3200" b="1" dirty="0"/>
          </a:p>
        </p:txBody>
      </p:sp>
      <p:pic>
        <p:nvPicPr>
          <p:cNvPr id="13" name="Afbeelding 1">
            <a:extLst>
              <a:ext uri="{FF2B5EF4-FFF2-40B4-BE49-F238E27FC236}">
                <a16:creationId xmlns:a16="http://schemas.microsoft.com/office/drawing/2014/main" id="{3C82DBE0-2A11-DCD5-099A-95EBE0135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3872" y="3248897"/>
            <a:ext cx="2199323" cy="2199323"/>
          </a:xfrm>
          <a:prstGeom prst="rect">
            <a:avLst/>
          </a:prstGeom>
        </p:spPr>
      </p:pic>
      <p:sp>
        <p:nvSpPr>
          <p:cNvPr id="15" name="TextBox 14">
            <a:extLst>
              <a:ext uri="{FF2B5EF4-FFF2-40B4-BE49-F238E27FC236}">
                <a16:creationId xmlns:a16="http://schemas.microsoft.com/office/drawing/2014/main" id="{AE386829-E66B-2476-0149-1A4A43D3BBA9}"/>
              </a:ext>
            </a:extLst>
          </p:cNvPr>
          <p:cNvSpPr txBox="1"/>
          <p:nvPr/>
        </p:nvSpPr>
        <p:spPr>
          <a:xfrm>
            <a:off x="4986239" y="3068034"/>
            <a:ext cx="1896377" cy="584775"/>
          </a:xfrm>
          <a:prstGeom prst="rect">
            <a:avLst/>
          </a:prstGeom>
          <a:noFill/>
        </p:spPr>
        <p:txBody>
          <a:bodyPr wrap="square" rtlCol="0">
            <a:spAutoFit/>
          </a:bodyPr>
          <a:lstStyle/>
          <a:p>
            <a:pPr algn="ctr"/>
            <a:r>
              <a:rPr lang="en-US" sz="3200" b="1" dirty="0"/>
              <a:t>Server</a:t>
            </a:r>
            <a:endParaRPr lang="LID4096" sz="3200" b="1" dirty="0"/>
          </a:p>
        </p:txBody>
      </p:sp>
      <p:pic>
        <p:nvPicPr>
          <p:cNvPr id="1026" name="Picture 2" descr="Database - Free seo and web icons">
            <a:extLst>
              <a:ext uri="{FF2B5EF4-FFF2-40B4-BE49-F238E27FC236}">
                <a16:creationId xmlns:a16="http://schemas.microsoft.com/office/drawing/2014/main" id="{C49FDB64-1508-33FA-E05A-DD6A796FBF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5791" y="3653546"/>
            <a:ext cx="1941019" cy="194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03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40253-D7BA-40CD-7AD8-13A1D7CF1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B3D7B-B5AE-B74B-ACEE-3B280EFD0312}"/>
              </a:ext>
            </a:extLst>
          </p:cNvPr>
          <p:cNvSpPr>
            <a:spLocks noGrp="1"/>
          </p:cNvSpPr>
          <p:nvPr>
            <p:ph type="title"/>
          </p:nvPr>
        </p:nvSpPr>
        <p:spPr/>
        <p:txBody>
          <a:bodyPr/>
          <a:lstStyle/>
          <a:p>
            <a:r>
              <a:rPr lang="en-US" dirty="0"/>
              <a:t>Client/server </a:t>
            </a:r>
            <a:r>
              <a:rPr lang="en-US" dirty="0" err="1"/>
              <a:t>verwerking</a:t>
            </a:r>
            <a:endParaRPr lang="LID4096" dirty="0"/>
          </a:p>
        </p:txBody>
      </p:sp>
      <p:cxnSp>
        <p:nvCxnSpPr>
          <p:cNvPr id="4" name="Rechte verbindingslijn 6">
            <a:extLst>
              <a:ext uri="{FF2B5EF4-FFF2-40B4-BE49-F238E27FC236}">
                <a16:creationId xmlns:a16="http://schemas.microsoft.com/office/drawing/2014/main" id="{92E1CF81-5D60-A3AD-5E41-D6FCD9D7FD1B}"/>
              </a:ext>
            </a:extLst>
          </p:cNvPr>
          <p:cNvCxnSpPr/>
          <p:nvPr/>
        </p:nvCxnSpPr>
        <p:spPr>
          <a:xfrm flipV="1">
            <a:off x="3228273" y="4130549"/>
            <a:ext cx="5623560" cy="2286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Afbeelding 8" descr="http://vignette3.wikia.nocookie.net/gtawiki/images/c/c9/Computer_Icon.png/revision/latest?cb=20100421004434">
            <a:extLst>
              <a:ext uri="{FF2B5EF4-FFF2-40B4-BE49-F238E27FC236}">
                <a16:creationId xmlns:a16="http://schemas.microsoft.com/office/drawing/2014/main" id="{553FFE42-3FFF-DC4E-F989-7D5978868267}"/>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736652" y="3218310"/>
            <a:ext cx="1651641" cy="1620642"/>
          </a:xfrm>
          <a:prstGeom prst="rect">
            <a:avLst/>
          </a:prstGeom>
          <a:noFill/>
          <a:ln>
            <a:noFill/>
          </a:ln>
        </p:spPr>
      </p:pic>
      <p:sp>
        <p:nvSpPr>
          <p:cNvPr id="7" name="TextBox 6">
            <a:extLst>
              <a:ext uri="{FF2B5EF4-FFF2-40B4-BE49-F238E27FC236}">
                <a16:creationId xmlns:a16="http://schemas.microsoft.com/office/drawing/2014/main" id="{40D0B20D-F58B-233A-3858-F4CC1FD18FED}"/>
              </a:ext>
            </a:extLst>
          </p:cNvPr>
          <p:cNvSpPr txBox="1"/>
          <p:nvPr/>
        </p:nvSpPr>
        <p:spPr>
          <a:xfrm>
            <a:off x="1011641" y="5270650"/>
            <a:ext cx="3192379" cy="1200329"/>
          </a:xfrm>
          <a:prstGeom prst="rect">
            <a:avLst/>
          </a:prstGeom>
          <a:noFill/>
        </p:spPr>
        <p:txBody>
          <a:bodyPr wrap="square" rtlCol="0">
            <a:spAutoFit/>
          </a:bodyPr>
          <a:lstStyle/>
          <a:p>
            <a:pPr algn="ctr"/>
            <a:r>
              <a:rPr lang="en-US" sz="3600" dirty="0" err="1"/>
              <a:t>Invoer</a:t>
            </a:r>
            <a:endParaRPr lang="en-US" sz="3600" dirty="0"/>
          </a:p>
          <a:p>
            <a:pPr algn="ctr"/>
            <a:r>
              <a:rPr lang="en-US" sz="3600" dirty="0" err="1"/>
              <a:t>Uitvoer</a:t>
            </a:r>
            <a:endParaRPr lang="LID4096" sz="3600" dirty="0"/>
          </a:p>
        </p:txBody>
      </p:sp>
      <p:sp>
        <p:nvSpPr>
          <p:cNvPr id="8" name="TextBox 7">
            <a:extLst>
              <a:ext uri="{FF2B5EF4-FFF2-40B4-BE49-F238E27FC236}">
                <a16:creationId xmlns:a16="http://schemas.microsoft.com/office/drawing/2014/main" id="{79BF7118-EB6E-3C2C-8441-02E9E69BA1F5}"/>
              </a:ext>
            </a:extLst>
          </p:cNvPr>
          <p:cNvSpPr txBox="1"/>
          <p:nvPr/>
        </p:nvSpPr>
        <p:spPr>
          <a:xfrm>
            <a:off x="8104599" y="5493578"/>
            <a:ext cx="3571199" cy="1754326"/>
          </a:xfrm>
          <a:prstGeom prst="rect">
            <a:avLst/>
          </a:prstGeom>
          <a:noFill/>
        </p:spPr>
        <p:txBody>
          <a:bodyPr wrap="square" rtlCol="0">
            <a:spAutoFit/>
          </a:bodyPr>
          <a:lstStyle/>
          <a:p>
            <a:pPr algn="ctr"/>
            <a:r>
              <a:rPr lang="en-US" sz="3600" dirty="0" err="1"/>
              <a:t>Gegevensbeheer</a:t>
            </a:r>
            <a:endParaRPr lang="en-US" sz="3600" dirty="0"/>
          </a:p>
          <a:p>
            <a:pPr algn="ctr"/>
            <a:endParaRPr lang="en-US" sz="3600" dirty="0"/>
          </a:p>
          <a:p>
            <a:pPr algn="ctr"/>
            <a:endParaRPr lang="LID4096" sz="3600" dirty="0"/>
          </a:p>
        </p:txBody>
      </p:sp>
      <p:sp>
        <p:nvSpPr>
          <p:cNvPr id="9" name="TextBox 8">
            <a:extLst>
              <a:ext uri="{FF2B5EF4-FFF2-40B4-BE49-F238E27FC236}">
                <a16:creationId xmlns:a16="http://schemas.microsoft.com/office/drawing/2014/main" id="{4A3C0B50-1B00-5FF9-F0E4-7D67F3B99B19}"/>
              </a:ext>
            </a:extLst>
          </p:cNvPr>
          <p:cNvSpPr txBox="1"/>
          <p:nvPr/>
        </p:nvSpPr>
        <p:spPr>
          <a:xfrm>
            <a:off x="1614283" y="2786612"/>
            <a:ext cx="1896377" cy="584775"/>
          </a:xfrm>
          <a:prstGeom prst="rect">
            <a:avLst/>
          </a:prstGeom>
          <a:noFill/>
        </p:spPr>
        <p:txBody>
          <a:bodyPr wrap="square" rtlCol="0">
            <a:spAutoFit/>
          </a:bodyPr>
          <a:lstStyle/>
          <a:p>
            <a:pPr algn="ctr"/>
            <a:r>
              <a:rPr lang="en-US" sz="3200" b="1" dirty="0"/>
              <a:t>Client</a:t>
            </a:r>
            <a:endParaRPr lang="LID4096" sz="3200" b="1" dirty="0"/>
          </a:p>
        </p:txBody>
      </p:sp>
      <p:sp>
        <p:nvSpPr>
          <p:cNvPr id="10" name="TextBox 9">
            <a:extLst>
              <a:ext uri="{FF2B5EF4-FFF2-40B4-BE49-F238E27FC236}">
                <a16:creationId xmlns:a16="http://schemas.microsoft.com/office/drawing/2014/main" id="{41D64669-0973-475D-A8E7-2A4F758DEFD8}"/>
              </a:ext>
            </a:extLst>
          </p:cNvPr>
          <p:cNvSpPr txBox="1"/>
          <p:nvPr/>
        </p:nvSpPr>
        <p:spPr>
          <a:xfrm>
            <a:off x="8823284" y="2745735"/>
            <a:ext cx="1896377" cy="584775"/>
          </a:xfrm>
          <a:prstGeom prst="rect">
            <a:avLst/>
          </a:prstGeom>
          <a:noFill/>
        </p:spPr>
        <p:txBody>
          <a:bodyPr wrap="square" rtlCol="0">
            <a:spAutoFit/>
          </a:bodyPr>
          <a:lstStyle/>
          <a:p>
            <a:pPr algn="ctr"/>
            <a:r>
              <a:rPr lang="en-US" sz="3200" b="1" dirty="0"/>
              <a:t>Server</a:t>
            </a:r>
            <a:endParaRPr lang="LID4096" sz="3200" b="1" dirty="0"/>
          </a:p>
        </p:txBody>
      </p:sp>
      <p:sp>
        <p:nvSpPr>
          <p:cNvPr id="11" name="TextBox 10">
            <a:extLst>
              <a:ext uri="{FF2B5EF4-FFF2-40B4-BE49-F238E27FC236}">
                <a16:creationId xmlns:a16="http://schemas.microsoft.com/office/drawing/2014/main" id="{330EBB52-40C0-F8F4-D31B-627C823FF201}"/>
              </a:ext>
            </a:extLst>
          </p:cNvPr>
          <p:cNvSpPr txBox="1"/>
          <p:nvPr/>
        </p:nvSpPr>
        <p:spPr>
          <a:xfrm>
            <a:off x="3654390" y="1707117"/>
            <a:ext cx="5168894" cy="584775"/>
          </a:xfrm>
          <a:prstGeom prst="rect">
            <a:avLst/>
          </a:prstGeom>
          <a:noFill/>
        </p:spPr>
        <p:txBody>
          <a:bodyPr wrap="square" rtlCol="0">
            <a:spAutoFit/>
          </a:bodyPr>
          <a:lstStyle/>
          <a:p>
            <a:pPr algn="ctr"/>
            <a:r>
              <a:rPr lang="en-US" sz="3200" b="1" dirty="0"/>
              <a:t>multitier </a:t>
            </a:r>
            <a:r>
              <a:rPr lang="en-US" sz="3200" b="1" dirty="0" err="1"/>
              <a:t>architectuur</a:t>
            </a:r>
            <a:endParaRPr lang="LID4096" sz="3200" b="1" dirty="0"/>
          </a:p>
        </p:txBody>
      </p:sp>
      <p:sp>
        <p:nvSpPr>
          <p:cNvPr id="14" name="TextBox 13">
            <a:extLst>
              <a:ext uri="{FF2B5EF4-FFF2-40B4-BE49-F238E27FC236}">
                <a16:creationId xmlns:a16="http://schemas.microsoft.com/office/drawing/2014/main" id="{A9263409-B518-AF82-CCBB-125E9542BC41}"/>
              </a:ext>
            </a:extLst>
          </p:cNvPr>
          <p:cNvSpPr txBox="1"/>
          <p:nvPr/>
        </p:nvSpPr>
        <p:spPr>
          <a:xfrm>
            <a:off x="4499810" y="5435558"/>
            <a:ext cx="3192379" cy="646331"/>
          </a:xfrm>
          <a:prstGeom prst="rect">
            <a:avLst/>
          </a:prstGeom>
          <a:noFill/>
        </p:spPr>
        <p:txBody>
          <a:bodyPr wrap="square" rtlCol="0">
            <a:spAutoFit/>
          </a:bodyPr>
          <a:lstStyle/>
          <a:p>
            <a:pPr algn="ctr"/>
            <a:r>
              <a:rPr lang="en-US" sz="3600" dirty="0" err="1"/>
              <a:t>Verwerking</a:t>
            </a:r>
            <a:endParaRPr lang="LID4096" sz="3600" dirty="0"/>
          </a:p>
        </p:txBody>
      </p:sp>
      <p:sp>
        <p:nvSpPr>
          <p:cNvPr id="15" name="TextBox 14">
            <a:extLst>
              <a:ext uri="{FF2B5EF4-FFF2-40B4-BE49-F238E27FC236}">
                <a16:creationId xmlns:a16="http://schemas.microsoft.com/office/drawing/2014/main" id="{6F1DF536-74E0-69E8-3A0D-E6CF5452E411}"/>
              </a:ext>
            </a:extLst>
          </p:cNvPr>
          <p:cNvSpPr txBox="1"/>
          <p:nvPr/>
        </p:nvSpPr>
        <p:spPr>
          <a:xfrm>
            <a:off x="4980868" y="2734088"/>
            <a:ext cx="1896377" cy="584775"/>
          </a:xfrm>
          <a:prstGeom prst="rect">
            <a:avLst/>
          </a:prstGeom>
          <a:noFill/>
        </p:spPr>
        <p:txBody>
          <a:bodyPr wrap="square" rtlCol="0">
            <a:spAutoFit/>
          </a:bodyPr>
          <a:lstStyle/>
          <a:p>
            <a:pPr algn="ctr"/>
            <a:r>
              <a:rPr lang="en-US" sz="3200" b="1" dirty="0"/>
              <a:t>Server</a:t>
            </a:r>
            <a:endParaRPr lang="LID4096" sz="3200" b="1" dirty="0"/>
          </a:p>
        </p:txBody>
      </p:sp>
      <p:pic>
        <p:nvPicPr>
          <p:cNvPr id="3" name="Afbeelding 3">
            <a:extLst>
              <a:ext uri="{FF2B5EF4-FFF2-40B4-BE49-F238E27FC236}">
                <a16:creationId xmlns:a16="http://schemas.microsoft.com/office/drawing/2014/main" id="{2671C86C-B5CE-3C48-FF8A-2E99ECA6F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7381" y="3078999"/>
            <a:ext cx="2285342" cy="2285342"/>
          </a:xfrm>
          <a:prstGeom prst="rect">
            <a:avLst/>
          </a:prstGeom>
        </p:spPr>
      </p:pic>
      <p:pic>
        <p:nvPicPr>
          <p:cNvPr id="12" name="Afbeelding 3">
            <a:extLst>
              <a:ext uri="{FF2B5EF4-FFF2-40B4-BE49-F238E27FC236}">
                <a16:creationId xmlns:a16="http://schemas.microsoft.com/office/drawing/2014/main" id="{77A4DC4B-C1E0-16FC-6D8F-CC1A243A1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8801" y="3078999"/>
            <a:ext cx="2285342" cy="2285342"/>
          </a:xfrm>
          <a:prstGeom prst="rect">
            <a:avLst/>
          </a:prstGeom>
        </p:spPr>
      </p:pic>
    </p:spTree>
    <p:extLst>
      <p:ext uri="{BB962C8B-B14F-4D97-AF65-F5344CB8AC3E}">
        <p14:creationId xmlns:p14="http://schemas.microsoft.com/office/powerpoint/2010/main" val="75359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18680</TotalTime>
  <Words>4383</Words>
  <Application>Microsoft Office PowerPoint</Application>
  <PresentationFormat>Widescreen</PresentationFormat>
  <Paragraphs>392</Paragraphs>
  <Slides>65</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Aptos</vt:lpstr>
      <vt:lpstr>Aptos Display</vt:lpstr>
      <vt:lpstr>Arial</vt:lpstr>
      <vt:lpstr>Barlow Condensed</vt:lpstr>
      <vt:lpstr>Trebuchet MS</vt:lpstr>
      <vt:lpstr>Wingdings</vt:lpstr>
      <vt:lpstr>Office Theme</vt:lpstr>
      <vt:lpstr>Servers</vt:lpstr>
      <vt:lpstr>Client/server verwerking</vt:lpstr>
      <vt:lpstr>Client/server verwerking</vt:lpstr>
      <vt:lpstr>Client/server verwerking</vt:lpstr>
      <vt:lpstr>Client/server verwerking</vt:lpstr>
      <vt:lpstr>Client/server verwerking</vt:lpstr>
      <vt:lpstr>Client/server verwerking</vt:lpstr>
      <vt:lpstr>Client/server verwerking</vt:lpstr>
      <vt:lpstr>Client/server verwerking</vt:lpstr>
      <vt:lpstr>Client/server verwerking</vt:lpstr>
      <vt:lpstr>Client/server verwerking</vt:lpstr>
      <vt:lpstr>Client/server verwerking</vt:lpstr>
      <vt:lpstr>Client/server verwerking</vt:lpstr>
      <vt:lpstr>Client/server verwerking</vt:lpstr>
      <vt:lpstr>Client/server verwerking</vt:lpstr>
      <vt:lpstr>Bulkupdating</vt:lpstr>
      <vt:lpstr>Bulkupdating</vt:lpstr>
      <vt:lpstr>Bulkupdating</vt:lpstr>
      <vt:lpstr>Bulkupdating</vt:lpstr>
      <vt:lpstr>Bulkupdating</vt:lpstr>
      <vt:lpstr>Bulkupdating</vt:lpstr>
      <vt:lpstr>Serverhardware</vt:lpstr>
      <vt:lpstr>Serverhardware</vt:lpstr>
      <vt:lpstr>Serverhardware - downtime</vt:lpstr>
      <vt:lpstr>Serverhardware - downtime</vt:lpstr>
      <vt:lpstr>Serverhardware</vt:lpstr>
      <vt:lpstr>Serverhardware</vt:lpstr>
      <vt:lpstr>Serverhardware</vt:lpstr>
      <vt:lpstr>Serverhardware</vt:lpstr>
      <vt:lpstr>Serverhardware</vt:lpstr>
      <vt:lpstr>Serverhardware</vt:lpstr>
      <vt:lpstr>Serverhardware</vt:lpstr>
      <vt:lpstr>Serverdiensten</vt:lpstr>
      <vt:lpstr>Serverdiensten</vt:lpstr>
      <vt:lpstr>Serverdiensten</vt:lpstr>
      <vt:lpstr>Serverdiensten</vt:lpstr>
      <vt:lpstr>Serverdiensten</vt:lpstr>
      <vt:lpstr>Domein</vt:lpstr>
      <vt:lpstr>DomeinController</vt:lpstr>
      <vt:lpstr>Domein</vt:lpstr>
      <vt:lpstr>Domein - Rechten</vt:lpstr>
      <vt:lpstr>Permissions</vt:lpstr>
      <vt:lpstr>DHCP - Server</vt:lpstr>
      <vt:lpstr>Fileserver</vt:lpstr>
      <vt:lpstr>Fileserver - Raid</vt:lpstr>
      <vt:lpstr>Fileserver – Raid </vt:lpstr>
      <vt:lpstr>Fileserver – NAS </vt:lpstr>
      <vt:lpstr>Fileserver Datacenter</vt:lpstr>
      <vt:lpstr>Fileserver - Datacenter</vt:lpstr>
      <vt:lpstr>Fileserver - Datacenter</vt:lpstr>
      <vt:lpstr>Fileserver</vt:lpstr>
      <vt:lpstr>Fileserver</vt:lpstr>
      <vt:lpstr>Fileserver</vt:lpstr>
      <vt:lpstr>Mailserver</vt:lpstr>
      <vt:lpstr>Mailserver</vt:lpstr>
      <vt:lpstr>Printserver</vt:lpstr>
      <vt:lpstr>Printserver</vt:lpstr>
      <vt:lpstr>Printserver</vt:lpstr>
      <vt:lpstr>Printserver</vt:lpstr>
      <vt:lpstr>Application Server</vt:lpstr>
      <vt:lpstr>Application Server</vt:lpstr>
      <vt:lpstr>Application Server</vt:lpstr>
      <vt:lpstr>Thin Client</vt:lpstr>
      <vt:lpstr>Webserver</vt:lpstr>
      <vt:lpstr>Netwerkbesturingssystemen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Vital Vercleyen | Benedictuspoort</dc:creator>
  <cp:lastModifiedBy>Vital Vercleyen | Benedictuspoort</cp:lastModifiedBy>
  <cp:revision>44</cp:revision>
  <dcterms:created xsi:type="dcterms:W3CDTF">2025-10-21T11:17:16Z</dcterms:created>
  <dcterms:modified xsi:type="dcterms:W3CDTF">2025-11-18T15:03:56Z</dcterms:modified>
</cp:coreProperties>
</file>